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8" r:id="rId1"/>
  </p:sldMasterIdLst>
  <p:notesMasterIdLst>
    <p:notesMasterId r:id="rId56"/>
  </p:notesMasterIdLst>
  <p:handoutMasterIdLst>
    <p:handoutMasterId r:id="rId57"/>
  </p:handoutMasterIdLst>
  <p:sldIdLst>
    <p:sldId id="402" r:id="rId2"/>
    <p:sldId id="403" r:id="rId3"/>
    <p:sldId id="404" r:id="rId4"/>
    <p:sldId id="405" r:id="rId5"/>
    <p:sldId id="441" r:id="rId6"/>
    <p:sldId id="442" r:id="rId7"/>
    <p:sldId id="443" r:id="rId8"/>
    <p:sldId id="444" r:id="rId9"/>
    <p:sldId id="445" r:id="rId10"/>
    <p:sldId id="406" r:id="rId11"/>
    <p:sldId id="407" r:id="rId12"/>
    <p:sldId id="408" r:id="rId13"/>
    <p:sldId id="409" r:id="rId14"/>
    <p:sldId id="410" r:id="rId15"/>
    <p:sldId id="411" r:id="rId16"/>
    <p:sldId id="412" r:id="rId17"/>
    <p:sldId id="446" r:id="rId18"/>
    <p:sldId id="413" r:id="rId19"/>
    <p:sldId id="414" r:id="rId20"/>
    <p:sldId id="447" r:id="rId21"/>
    <p:sldId id="448" r:id="rId22"/>
    <p:sldId id="416" r:id="rId23"/>
    <p:sldId id="417" r:id="rId24"/>
    <p:sldId id="418" r:id="rId25"/>
    <p:sldId id="419" r:id="rId26"/>
    <p:sldId id="420" r:id="rId27"/>
    <p:sldId id="421" r:id="rId28"/>
    <p:sldId id="422" r:id="rId29"/>
    <p:sldId id="449" r:id="rId30"/>
    <p:sldId id="423" r:id="rId31"/>
    <p:sldId id="450" r:id="rId32"/>
    <p:sldId id="451" r:id="rId33"/>
    <p:sldId id="452" r:id="rId34"/>
    <p:sldId id="453" r:id="rId35"/>
    <p:sldId id="454" r:id="rId36"/>
    <p:sldId id="425" r:id="rId37"/>
    <p:sldId id="426" r:id="rId38"/>
    <p:sldId id="427" r:id="rId39"/>
    <p:sldId id="428" r:id="rId40"/>
    <p:sldId id="455" r:id="rId41"/>
    <p:sldId id="429" r:id="rId42"/>
    <p:sldId id="430" r:id="rId43"/>
    <p:sldId id="431" r:id="rId44"/>
    <p:sldId id="456" r:id="rId45"/>
    <p:sldId id="432" r:id="rId46"/>
    <p:sldId id="433" r:id="rId47"/>
    <p:sldId id="434" r:id="rId48"/>
    <p:sldId id="435" r:id="rId49"/>
    <p:sldId id="436" r:id="rId50"/>
    <p:sldId id="437" r:id="rId51"/>
    <p:sldId id="457" r:id="rId52"/>
    <p:sldId id="439" r:id="rId53"/>
    <p:sldId id="458" r:id="rId54"/>
    <p:sldId id="440" r:id="rId55"/>
  </p:sldIdLst>
  <p:sldSz cx="9144000" cy="6858000" type="screen4x3"/>
  <p:notesSz cx="6881813" cy="9296400"/>
  <p:defaultTextStyle>
    <a:defPPr>
      <a:defRPr lang="en-AU"/>
    </a:defPPr>
    <a:lvl1pPr algn="l" rtl="0" fontAlgn="base">
      <a:spcBef>
        <a:spcPct val="0"/>
      </a:spcBef>
      <a:spcAft>
        <a:spcPct val="0"/>
      </a:spcAft>
      <a:defRPr kern="1200">
        <a:solidFill>
          <a:schemeClr val="tx1"/>
        </a:solidFill>
        <a:latin typeface="Arial" pitchFamily="-110" charset="0"/>
        <a:ea typeface="+mn-ea"/>
        <a:cs typeface="+mn-cs"/>
      </a:defRPr>
    </a:lvl1pPr>
    <a:lvl2pPr marL="457200" algn="l" rtl="0" fontAlgn="base">
      <a:spcBef>
        <a:spcPct val="0"/>
      </a:spcBef>
      <a:spcAft>
        <a:spcPct val="0"/>
      </a:spcAft>
      <a:defRPr kern="1200">
        <a:solidFill>
          <a:schemeClr val="tx1"/>
        </a:solidFill>
        <a:latin typeface="Arial" pitchFamily="-110" charset="0"/>
        <a:ea typeface="+mn-ea"/>
        <a:cs typeface="+mn-cs"/>
      </a:defRPr>
    </a:lvl2pPr>
    <a:lvl3pPr marL="914400" algn="l" rtl="0" fontAlgn="base">
      <a:spcBef>
        <a:spcPct val="0"/>
      </a:spcBef>
      <a:spcAft>
        <a:spcPct val="0"/>
      </a:spcAft>
      <a:defRPr kern="1200">
        <a:solidFill>
          <a:schemeClr val="tx1"/>
        </a:solidFill>
        <a:latin typeface="Arial" pitchFamily="-110" charset="0"/>
        <a:ea typeface="+mn-ea"/>
        <a:cs typeface="+mn-cs"/>
      </a:defRPr>
    </a:lvl3pPr>
    <a:lvl4pPr marL="1371600" algn="l" rtl="0" fontAlgn="base">
      <a:spcBef>
        <a:spcPct val="0"/>
      </a:spcBef>
      <a:spcAft>
        <a:spcPct val="0"/>
      </a:spcAft>
      <a:defRPr kern="1200">
        <a:solidFill>
          <a:schemeClr val="tx1"/>
        </a:solidFill>
        <a:latin typeface="Arial" pitchFamily="-110" charset="0"/>
        <a:ea typeface="+mn-ea"/>
        <a:cs typeface="+mn-cs"/>
      </a:defRPr>
    </a:lvl4pPr>
    <a:lvl5pPr marL="1828800" algn="l" rtl="0" fontAlgn="base">
      <a:spcBef>
        <a:spcPct val="0"/>
      </a:spcBef>
      <a:spcAft>
        <a:spcPct val="0"/>
      </a:spcAft>
      <a:defRPr kern="1200">
        <a:solidFill>
          <a:schemeClr val="tx1"/>
        </a:solidFill>
        <a:latin typeface="Arial" pitchFamily="-110" charset="0"/>
        <a:ea typeface="+mn-ea"/>
        <a:cs typeface="+mn-cs"/>
      </a:defRPr>
    </a:lvl5pPr>
    <a:lvl6pPr marL="2286000" algn="l" defTabSz="457200" rtl="0" eaLnBrk="1" latinLnBrk="0" hangingPunct="1">
      <a:defRPr kern="1200">
        <a:solidFill>
          <a:schemeClr val="tx1"/>
        </a:solidFill>
        <a:latin typeface="Arial" pitchFamily="-110" charset="0"/>
        <a:ea typeface="+mn-ea"/>
        <a:cs typeface="+mn-cs"/>
      </a:defRPr>
    </a:lvl6pPr>
    <a:lvl7pPr marL="2743200" algn="l" defTabSz="457200" rtl="0" eaLnBrk="1" latinLnBrk="0" hangingPunct="1">
      <a:defRPr kern="1200">
        <a:solidFill>
          <a:schemeClr val="tx1"/>
        </a:solidFill>
        <a:latin typeface="Arial" pitchFamily="-110" charset="0"/>
        <a:ea typeface="+mn-ea"/>
        <a:cs typeface="+mn-cs"/>
      </a:defRPr>
    </a:lvl7pPr>
    <a:lvl8pPr marL="3200400" algn="l" defTabSz="457200" rtl="0" eaLnBrk="1" latinLnBrk="0" hangingPunct="1">
      <a:defRPr kern="1200">
        <a:solidFill>
          <a:schemeClr val="tx1"/>
        </a:solidFill>
        <a:latin typeface="Arial" pitchFamily="-110" charset="0"/>
        <a:ea typeface="+mn-ea"/>
        <a:cs typeface="+mn-cs"/>
      </a:defRPr>
    </a:lvl8pPr>
    <a:lvl9pPr marL="3657600" algn="l" defTabSz="457200" rtl="0" eaLnBrk="1" latinLnBrk="0" hangingPunct="1">
      <a:defRPr kern="1200">
        <a:solidFill>
          <a:schemeClr val="tx1"/>
        </a:solidFill>
        <a:latin typeface="Arial" pitchFamily="-110"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16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33"/>
    <a:srgbClr val="0000FF"/>
    <a:srgbClr val="3333FF"/>
    <a:srgbClr val="000000"/>
    <a:srgbClr val="8C6484"/>
    <a:srgbClr val="340000"/>
    <a:srgbClr val="CC9900"/>
    <a:srgbClr val="0E0A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98" autoAdjust="0"/>
    <p:restoredTop sz="75949" autoAdjust="0"/>
  </p:normalViewPr>
  <p:slideViewPr>
    <p:cSldViewPr>
      <p:cViewPr varScale="1">
        <p:scale>
          <a:sx n="88" d="100"/>
          <a:sy n="88" d="100"/>
        </p:scale>
        <p:origin x="182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4104"/>
    </p:cViewPr>
  </p:sorterViewPr>
  <p:notesViewPr>
    <p:cSldViewPr>
      <p:cViewPr varScale="1">
        <p:scale>
          <a:sx n="119" d="100"/>
          <a:sy n="119" d="100"/>
        </p:scale>
        <p:origin x="-2128" y="-96"/>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DBCB06-870D-174A-8812-8BDF811AA216}" type="doc">
      <dgm:prSet loTypeId="urn:microsoft.com/office/officeart/2005/8/layout/StepDownProcess" loCatId="" qsTypeId="urn:microsoft.com/office/officeart/2005/8/quickstyle/simple4" qsCatId="simple" csTypeId="urn:microsoft.com/office/officeart/2005/8/colors/accent1_2" csCatId="accent1" phldr="1"/>
      <dgm:spPr/>
      <dgm:t>
        <a:bodyPr/>
        <a:lstStyle/>
        <a:p>
          <a:endParaRPr lang="en-US"/>
        </a:p>
      </dgm:t>
    </dgm:pt>
    <dgm:pt modelId="{92085EE4-E270-6942-845E-7E8866D963AF}">
      <dgm:prSet phldrT="[Text]"/>
      <dgm:spPr/>
      <dgm:t>
        <a:bodyPr/>
        <a:lstStyle/>
        <a:p>
          <a:r>
            <a:rPr lang="en-US" dirty="0" smtClean="0"/>
            <a:t>Assurance Level</a:t>
          </a:r>
          <a:endParaRPr lang="en-US" dirty="0"/>
        </a:p>
      </dgm:t>
    </dgm:pt>
    <dgm:pt modelId="{6ED208FA-F87A-2C49-90E6-4B2BAABC3CF1}" type="parTrans" cxnId="{AE9F9C2D-CF91-CD41-AC29-FD3B69AF5705}">
      <dgm:prSet/>
      <dgm:spPr/>
      <dgm:t>
        <a:bodyPr/>
        <a:lstStyle/>
        <a:p>
          <a:endParaRPr lang="en-US"/>
        </a:p>
      </dgm:t>
    </dgm:pt>
    <dgm:pt modelId="{602C2CDC-7A4B-804A-B288-15F6CB0F8213}" type="sibTrans" cxnId="{AE9F9C2D-CF91-CD41-AC29-FD3B69AF5705}">
      <dgm:prSet/>
      <dgm:spPr/>
      <dgm:t>
        <a:bodyPr/>
        <a:lstStyle/>
        <a:p>
          <a:endParaRPr lang="en-US"/>
        </a:p>
      </dgm:t>
    </dgm:pt>
    <dgm:pt modelId="{7CFBB1A5-06F4-7B41-8E3C-4A60CE8C0E66}">
      <dgm:prSet phldrT="[Text]"/>
      <dgm:spPr/>
      <dgm:t>
        <a:bodyPr/>
        <a:lstStyle/>
        <a:p>
          <a:r>
            <a:rPr lang="en-US" dirty="0" smtClean="0"/>
            <a:t>Potential impact</a:t>
          </a:r>
          <a:endParaRPr lang="en-US" dirty="0"/>
        </a:p>
      </dgm:t>
    </dgm:pt>
    <dgm:pt modelId="{5C977E1E-350B-2F4E-A2D2-37AB0CDD3C64}" type="parTrans" cxnId="{FA69E358-99CC-0044-8344-351F9726BFF8}">
      <dgm:prSet/>
      <dgm:spPr/>
      <dgm:t>
        <a:bodyPr/>
        <a:lstStyle/>
        <a:p>
          <a:endParaRPr lang="en-US"/>
        </a:p>
      </dgm:t>
    </dgm:pt>
    <dgm:pt modelId="{FA770DC3-4C59-624A-B1A1-B6BFBADED096}" type="sibTrans" cxnId="{FA69E358-99CC-0044-8344-351F9726BFF8}">
      <dgm:prSet/>
      <dgm:spPr/>
      <dgm:t>
        <a:bodyPr/>
        <a:lstStyle/>
        <a:p>
          <a:endParaRPr lang="en-US"/>
        </a:p>
      </dgm:t>
    </dgm:pt>
    <dgm:pt modelId="{BB7D908B-32E4-314A-9CC1-093D880A7629}">
      <dgm:prSet phldrT="[Text]"/>
      <dgm:spPr/>
      <dgm:t>
        <a:bodyPr/>
        <a:lstStyle/>
        <a:p>
          <a:r>
            <a:rPr lang="en-US" dirty="0" smtClean="0"/>
            <a:t>Areas of risk</a:t>
          </a:r>
          <a:endParaRPr lang="en-US" dirty="0"/>
        </a:p>
      </dgm:t>
    </dgm:pt>
    <dgm:pt modelId="{6ECB1467-3D3D-BF4B-9DB3-3899C258770C}" type="parTrans" cxnId="{4056E971-3D71-EC43-B93F-A6951D41D865}">
      <dgm:prSet/>
      <dgm:spPr/>
      <dgm:t>
        <a:bodyPr/>
        <a:lstStyle/>
        <a:p>
          <a:endParaRPr lang="en-US"/>
        </a:p>
      </dgm:t>
    </dgm:pt>
    <dgm:pt modelId="{3D1605CD-89B3-D040-B86B-D1FADFE29E90}" type="sibTrans" cxnId="{4056E971-3D71-EC43-B93F-A6951D41D865}">
      <dgm:prSet/>
      <dgm:spPr/>
      <dgm:t>
        <a:bodyPr/>
        <a:lstStyle/>
        <a:p>
          <a:endParaRPr lang="en-US"/>
        </a:p>
      </dgm:t>
    </dgm:pt>
    <dgm:pt modelId="{673D9799-CC37-6445-B282-2213CC6E921B}" type="pres">
      <dgm:prSet presAssocID="{65DBCB06-870D-174A-8812-8BDF811AA216}" presName="rootnode" presStyleCnt="0">
        <dgm:presLayoutVars>
          <dgm:chMax/>
          <dgm:chPref/>
          <dgm:dir/>
          <dgm:animLvl val="lvl"/>
        </dgm:presLayoutVars>
      </dgm:prSet>
      <dgm:spPr/>
      <dgm:t>
        <a:bodyPr/>
        <a:lstStyle/>
        <a:p>
          <a:endParaRPr lang="en-US"/>
        </a:p>
      </dgm:t>
    </dgm:pt>
    <dgm:pt modelId="{9D6E2D89-29AD-124C-9DCB-3E2E587D1576}" type="pres">
      <dgm:prSet presAssocID="{92085EE4-E270-6942-845E-7E8866D963AF}" presName="composite" presStyleCnt="0"/>
      <dgm:spPr/>
    </dgm:pt>
    <dgm:pt modelId="{ED30F7F3-A1DD-5F43-804E-8C96C34E8E80}" type="pres">
      <dgm:prSet presAssocID="{92085EE4-E270-6942-845E-7E8866D963AF}" presName="bentUpArrow1" presStyleLbl="alignImgPlace1" presStyleIdx="0" presStyleCnt="2"/>
      <dgm:spPr/>
    </dgm:pt>
    <dgm:pt modelId="{79E0215A-C0BE-D140-B2CF-9D84742E39D9}" type="pres">
      <dgm:prSet presAssocID="{92085EE4-E270-6942-845E-7E8866D963AF}" presName="ParentText" presStyleLbl="node1" presStyleIdx="0" presStyleCnt="3">
        <dgm:presLayoutVars>
          <dgm:chMax val="1"/>
          <dgm:chPref val="1"/>
          <dgm:bulletEnabled val="1"/>
        </dgm:presLayoutVars>
      </dgm:prSet>
      <dgm:spPr/>
      <dgm:t>
        <a:bodyPr/>
        <a:lstStyle/>
        <a:p>
          <a:endParaRPr lang="en-US"/>
        </a:p>
      </dgm:t>
    </dgm:pt>
    <dgm:pt modelId="{B2CB29D6-A6C6-8044-B402-A60BB7F04896}" type="pres">
      <dgm:prSet presAssocID="{92085EE4-E270-6942-845E-7E8866D963AF}" presName="ChildText" presStyleLbl="revTx" presStyleIdx="0" presStyleCnt="2">
        <dgm:presLayoutVars>
          <dgm:chMax val="0"/>
          <dgm:chPref val="0"/>
          <dgm:bulletEnabled val="1"/>
        </dgm:presLayoutVars>
      </dgm:prSet>
      <dgm:spPr/>
      <dgm:t>
        <a:bodyPr/>
        <a:lstStyle/>
        <a:p>
          <a:endParaRPr lang="en-US"/>
        </a:p>
      </dgm:t>
    </dgm:pt>
    <dgm:pt modelId="{C51ABEED-1B77-6142-9962-D4C2573EFA35}" type="pres">
      <dgm:prSet presAssocID="{602C2CDC-7A4B-804A-B288-15F6CB0F8213}" presName="sibTrans" presStyleCnt="0"/>
      <dgm:spPr/>
    </dgm:pt>
    <dgm:pt modelId="{611674DC-0D5A-AF43-92CC-2EBD7F0A2503}" type="pres">
      <dgm:prSet presAssocID="{7CFBB1A5-06F4-7B41-8E3C-4A60CE8C0E66}" presName="composite" presStyleCnt="0"/>
      <dgm:spPr/>
    </dgm:pt>
    <dgm:pt modelId="{FBF4B76E-58A4-5942-B229-14A274B7340E}" type="pres">
      <dgm:prSet presAssocID="{7CFBB1A5-06F4-7B41-8E3C-4A60CE8C0E66}" presName="bentUpArrow1" presStyleLbl="alignImgPlace1" presStyleIdx="1" presStyleCnt="2"/>
      <dgm:spPr/>
    </dgm:pt>
    <dgm:pt modelId="{D36B1499-A36B-5849-9F15-CDCD337DBAA1}" type="pres">
      <dgm:prSet presAssocID="{7CFBB1A5-06F4-7B41-8E3C-4A60CE8C0E66}" presName="ParentText" presStyleLbl="node1" presStyleIdx="1" presStyleCnt="3">
        <dgm:presLayoutVars>
          <dgm:chMax val="1"/>
          <dgm:chPref val="1"/>
          <dgm:bulletEnabled val="1"/>
        </dgm:presLayoutVars>
      </dgm:prSet>
      <dgm:spPr/>
      <dgm:t>
        <a:bodyPr/>
        <a:lstStyle/>
        <a:p>
          <a:endParaRPr lang="en-US"/>
        </a:p>
      </dgm:t>
    </dgm:pt>
    <dgm:pt modelId="{CF5B2834-1426-A24A-BF89-E66E9ADEAB26}" type="pres">
      <dgm:prSet presAssocID="{7CFBB1A5-06F4-7B41-8E3C-4A60CE8C0E66}" presName="ChildText" presStyleLbl="revTx" presStyleIdx="1" presStyleCnt="2">
        <dgm:presLayoutVars>
          <dgm:chMax val="0"/>
          <dgm:chPref val="0"/>
          <dgm:bulletEnabled val="1"/>
        </dgm:presLayoutVars>
      </dgm:prSet>
      <dgm:spPr/>
      <dgm:t>
        <a:bodyPr/>
        <a:lstStyle/>
        <a:p>
          <a:endParaRPr lang="en-US"/>
        </a:p>
      </dgm:t>
    </dgm:pt>
    <dgm:pt modelId="{7CDB737F-93D1-674A-A17C-060028AD0D86}" type="pres">
      <dgm:prSet presAssocID="{FA770DC3-4C59-624A-B1A1-B6BFBADED096}" presName="sibTrans" presStyleCnt="0"/>
      <dgm:spPr/>
    </dgm:pt>
    <dgm:pt modelId="{EB12B2A8-ED57-0B49-AD95-8413902855F9}" type="pres">
      <dgm:prSet presAssocID="{BB7D908B-32E4-314A-9CC1-093D880A7629}" presName="composite" presStyleCnt="0"/>
      <dgm:spPr/>
    </dgm:pt>
    <dgm:pt modelId="{F5AF4232-C73F-004E-BAAA-CBA395BB2B63}" type="pres">
      <dgm:prSet presAssocID="{BB7D908B-32E4-314A-9CC1-093D880A7629}" presName="ParentText" presStyleLbl="node1" presStyleIdx="2" presStyleCnt="3">
        <dgm:presLayoutVars>
          <dgm:chMax val="1"/>
          <dgm:chPref val="1"/>
          <dgm:bulletEnabled val="1"/>
        </dgm:presLayoutVars>
      </dgm:prSet>
      <dgm:spPr/>
      <dgm:t>
        <a:bodyPr/>
        <a:lstStyle/>
        <a:p>
          <a:endParaRPr lang="en-US"/>
        </a:p>
      </dgm:t>
    </dgm:pt>
  </dgm:ptLst>
  <dgm:cxnLst>
    <dgm:cxn modelId="{AE9F9C2D-CF91-CD41-AC29-FD3B69AF5705}" srcId="{65DBCB06-870D-174A-8812-8BDF811AA216}" destId="{92085EE4-E270-6942-845E-7E8866D963AF}" srcOrd="0" destOrd="0" parTransId="{6ED208FA-F87A-2C49-90E6-4B2BAABC3CF1}" sibTransId="{602C2CDC-7A4B-804A-B288-15F6CB0F8213}"/>
    <dgm:cxn modelId="{58E997D4-2C82-4E58-98CD-6B4BB1D65442}" type="presOf" srcId="{7CFBB1A5-06F4-7B41-8E3C-4A60CE8C0E66}" destId="{D36B1499-A36B-5849-9F15-CDCD337DBAA1}" srcOrd="0" destOrd="0" presId="urn:microsoft.com/office/officeart/2005/8/layout/StepDownProcess"/>
    <dgm:cxn modelId="{3AF90507-B2F6-4DF3-90E3-46C6B59663CB}" type="presOf" srcId="{BB7D908B-32E4-314A-9CC1-093D880A7629}" destId="{F5AF4232-C73F-004E-BAAA-CBA395BB2B63}" srcOrd="0" destOrd="0" presId="urn:microsoft.com/office/officeart/2005/8/layout/StepDownProcess"/>
    <dgm:cxn modelId="{BF96AC87-3E28-42E5-A8F2-ED71851E2D02}" type="presOf" srcId="{92085EE4-E270-6942-845E-7E8866D963AF}" destId="{79E0215A-C0BE-D140-B2CF-9D84742E39D9}" srcOrd="0" destOrd="0" presId="urn:microsoft.com/office/officeart/2005/8/layout/StepDownProcess"/>
    <dgm:cxn modelId="{8E768CEF-D172-4F35-9B9A-62BDFFD1CC62}" type="presOf" srcId="{65DBCB06-870D-174A-8812-8BDF811AA216}" destId="{673D9799-CC37-6445-B282-2213CC6E921B}" srcOrd="0" destOrd="0" presId="urn:microsoft.com/office/officeart/2005/8/layout/StepDownProcess"/>
    <dgm:cxn modelId="{FA69E358-99CC-0044-8344-351F9726BFF8}" srcId="{65DBCB06-870D-174A-8812-8BDF811AA216}" destId="{7CFBB1A5-06F4-7B41-8E3C-4A60CE8C0E66}" srcOrd="1" destOrd="0" parTransId="{5C977E1E-350B-2F4E-A2D2-37AB0CDD3C64}" sibTransId="{FA770DC3-4C59-624A-B1A1-B6BFBADED096}"/>
    <dgm:cxn modelId="{4056E971-3D71-EC43-B93F-A6951D41D865}" srcId="{65DBCB06-870D-174A-8812-8BDF811AA216}" destId="{BB7D908B-32E4-314A-9CC1-093D880A7629}" srcOrd="2" destOrd="0" parTransId="{6ECB1467-3D3D-BF4B-9DB3-3899C258770C}" sibTransId="{3D1605CD-89B3-D040-B86B-D1FADFE29E90}"/>
    <dgm:cxn modelId="{B6D55BB4-A1BD-4D06-93BE-BAB05E26066C}" type="presParOf" srcId="{673D9799-CC37-6445-B282-2213CC6E921B}" destId="{9D6E2D89-29AD-124C-9DCB-3E2E587D1576}" srcOrd="0" destOrd="0" presId="urn:microsoft.com/office/officeart/2005/8/layout/StepDownProcess"/>
    <dgm:cxn modelId="{CB3A1D90-A179-48AD-91F5-BDB86B62D728}" type="presParOf" srcId="{9D6E2D89-29AD-124C-9DCB-3E2E587D1576}" destId="{ED30F7F3-A1DD-5F43-804E-8C96C34E8E80}" srcOrd="0" destOrd="0" presId="urn:microsoft.com/office/officeart/2005/8/layout/StepDownProcess"/>
    <dgm:cxn modelId="{3A8CBDA7-2FE9-4DD6-AA97-34D0456E84F1}" type="presParOf" srcId="{9D6E2D89-29AD-124C-9DCB-3E2E587D1576}" destId="{79E0215A-C0BE-D140-B2CF-9D84742E39D9}" srcOrd="1" destOrd="0" presId="urn:microsoft.com/office/officeart/2005/8/layout/StepDownProcess"/>
    <dgm:cxn modelId="{0B4E06A8-5757-4C7A-A759-8C9B91CA2D8C}" type="presParOf" srcId="{9D6E2D89-29AD-124C-9DCB-3E2E587D1576}" destId="{B2CB29D6-A6C6-8044-B402-A60BB7F04896}" srcOrd="2" destOrd="0" presId="urn:microsoft.com/office/officeart/2005/8/layout/StepDownProcess"/>
    <dgm:cxn modelId="{167BAEF6-9C9B-4122-AB04-7394379D7D04}" type="presParOf" srcId="{673D9799-CC37-6445-B282-2213CC6E921B}" destId="{C51ABEED-1B77-6142-9962-D4C2573EFA35}" srcOrd="1" destOrd="0" presId="urn:microsoft.com/office/officeart/2005/8/layout/StepDownProcess"/>
    <dgm:cxn modelId="{92FA24EE-4D52-4B64-A3F1-74642EF91321}" type="presParOf" srcId="{673D9799-CC37-6445-B282-2213CC6E921B}" destId="{611674DC-0D5A-AF43-92CC-2EBD7F0A2503}" srcOrd="2" destOrd="0" presId="urn:microsoft.com/office/officeart/2005/8/layout/StepDownProcess"/>
    <dgm:cxn modelId="{9353C7B3-031B-4076-96EA-1CBB18057DC7}" type="presParOf" srcId="{611674DC-0D5A-AF43-92CC-2EBD7F0A2503}" destId="{FBF4B76E-58A4-5942-B229-14A274B7340E}" srcOrd="0" destOrd="0" presId="urn:microsoft.com/office/officeart/2005/8/layout/StepDownProcess"/>
    <dgm:cxn modelId="{28024CFF-41BF-4693-8A0C-E1B943B1D503}" type="presParOf" srcId="{611674DC-0D5A-AF43-92CC-2EBD7F0A2503}" destId="{D36B1499-A36B-5849-9F15-CDCD337DBAA1}" srcOrd="1" destOrd="0" presId="urn:microsoft.com/office/officeart/2005/8/layout/StepDownProcess"/>
    <dgm:cxn modelId="{D27B2A49-3AEB-4A46-B840-643849C34302}" type="presParOf" srcId="{611674DC-0D5A-AF43-92CC-2EBD7F0A2503}" destId="{CF5B2834-1426-A24A-BF89-E66E9ADEAB26}" srcOrd="2" destOrd="0" presId="urn:microsoft.com/office/officeart/2005/8/layout/StepDownProcess"/>
    <dgm:cxn modelId="{2B9DAE0F-0A83-4C14-A475-A02D32ABFAFF}" type="presParOf" srcId="{673D9799-CC37-6445-B282-2213CC6E921B}" destId="{7CDB737F-93D1-674A-A17C-060028AD0D86}" srcOrd="3" destOrd="0" presId="urn:microsoft.com/office/officeart/2005/8/layout/StepDownProcess"/>
    <dgm:cxn modelId="{BD555722-3C2C-4B2E-A2B1-B531B64F0496}" type="presParOf" srcId="{673D9799-CC37-6445-B282-2213CC6E921B}" destId="{EB12B2A8-ED57-0B49-AD95-8413902855F9}" srcOrd="4" destOrd="0" presId="urn:microsoft.com/office/officeart/2005/8/layout/StepDownProcess"/>
    <dgm:cxn modelId="{B664FE71-8886-4741-A050-78E7FDEF1622}" type="presParOf" srcId="{EB12B2A8-ED57-0B49-AD95-8413902855F9}" destId="{F5AF4232-C73F-004E-BAAA-CBA395BB2B63}"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017257-ACB9-384B-B2E8-DE7AE9EAE859}" type="doc">
      <dgm:prSet loTypeId="urn:microsoft.com/office/officeart/2009/3/layout/StepUpProcess" loCatId="" qsTypeId="urn:microsoft.com/office/officeart/2005/8/quickstyle/simple4" qsCatId="simple" csTypeId="urn:microsoft.com/office/officeart/2005/8/colors/accent1_2" csCatId="accent1"/>
      <dgm:spPr/>
      <dgm:t>
        <a:bodyPr/>
        <a:lstStyle/>
        <a:p>
          <a:endParaRPr lang="en-US"/>
        </a:p>
      </dgm:t>
    </dgm:pt>
    <dgm:pt modelId="{110E7A37-EFD4-374A-A83A-5CF729390127}">
      <dgm:prSet/>
      <dgm:spPr/>
      <dgm:t>
        <a:bodyPr/>
        <a:lstStyle/>
        <a:p>
          <a:pPr rtl="0"/>
          <a:r>
            <a:rPr lang="en-US" dirty="0" smtClean="0"/>
            <a:t>Ensures that the contactless RF chip in the </a:t>
          </a:r>
          <a:r>
            <a:rPr lang="en-US" dirty="0" err="1" smtClean="0"/>
            <a:t>eID</a:t>
          </a:r>
          <a:r>
            <a:rPr lang="en-US" dirty="0" smtClean="0"/>
            <a:t> card cannot be read without explicit access control</a:t>
          </a:r>
          <a:endParaRPr lang="en-US" dirty="0"/>
        </a:p>
      </dgm:t>
    </dgm:pt>
    <dgm:pt modelId="{CC7FA567-8538-4F47-906E-8363E5E874F5}" type="parTrans" cxnId="{06AC1754-AC72-4E42-812D-9F0E90B16AF6}">
      <dgm:prSet/>
      <dgm:spPr/>
      <dgm:t>
        <a:bodyPr/>
        <a:lstStyle/>
        <a:p>
          <a:endParaRPr lang="en-US"/>
        </a:p>
      </dgm:t>
    </dgm:pt>
    <dgm:pt modelId="{68E79752-4B85-4647-9A4C-996829BDC233}" type="sibTrans" cxnId="{06AC1754-AC72-4E42-812D-9F0E90B16AF6}">
      <dgm:prSet/>
      <dgm:spPr/>
      <dgm:t>
        <a:bodyPr/>
        <a:lstStyle/>
        <a:p>
          <a:endParaRPr lang="en-US"/>
        </a:p>
      </dgm:t>
    </dgm:pt>
    <dgm:pt modelId="{BB48326D-6AD8-E142-B9BE-2126020ACA8B}">
      <dgm:prSet/>
      <dgm:spPr/>
      <dgm:t>
        <a:bodyPr/>
        <a:lstStyle/>
        <a:p>
          <a:pPr rtl="0"/>
          <a:r>
            <a:rPr lang="en-US" smtClean="0"/>
            <a:t>For online applications, access is established by the user entering the 6-digit PIN (which should only be known to the holder of the card)</a:t>
          </a:r>
          <a:endParaRPr lang="en-US"/>
        </a:p>
      </dgm:t>
    </dgm:pt>
    <dgm:pt modelId="{2A014408-36B7-D841-AA82-EB0B82B958AC}" type="parTrans" cxnId="{FF75E06D-99FC-7746-94B0-6B7652DF22D9}">
      <dgm:prSet/>
      <dgm:spPr/>
      <dgm:t>
        <a:bodyPr/>
        <a:lstStyle/>
        <a:p>
          <a:endParaRPr lang="en-US"/>
        </a:p>
      </dgm:t>
    </dgm:pt>
    <dgm:pt modelId="{098DA83D-B095-E642-9A5B-1F9240E50558}" type="sibTrans" cxnId="{FF75E06D-99FC-7746-94B0-6B7652DF22D9}">
      <dgm:prSet/>
      <dgm:spPr/>
      <dgm:t>
        <a:bodyPr/>
        <a:lstStyle/>
        <a:p>
          <a:endParaRPr lang="en-US"/>
        </a:p>
      </dgm:t>
    </dgm:pt>
    <dgm:pt modelId="{CE460D2B-5A0B-8B44-8367-DD86CCEA6E0F}">
      <dgm:prSet/>
      <dgm:spPr/>
      <dgm:t>
        <a:bodyPr/>
        <a:lstStyle/>
        <a:p>
          <a:pPr rtl="0"/>
          <a:r>
            <a:rPr lang="en-US" dirty="0" smtClean="0"/>
            <a:t>For offline applications, either the MRZ printed on the back of the card or the six-digit card access number (CAN) printed on the front is used</a:t>
          </a:r>
          <a:endParaRPr lang="en-US" dirty="0"/>
        </a:p>
      </dgm:t>
    </dgm:pt>
    <dgm:pt modelId="{42496F35-4D2C-3643-9E10-1D366A2BCA32}" type="parTrans" cxnId="{42945FD5-7F4B-F54F-BA65-E96E83D22D1F}">
      <dgm:prSet/>
      <dgm:spPr/>
      <dgm:t>
        <a:bodyPr/>
        <a:lstStyle/>
        <a:p>
          <a:endParaRPr lang="en-US"/>
        </a:p>
      </dgm:t>
    </dgm:pt>
    <dgm:pt modelId="{1E027DD7-A323-CD46-BA99-105C91FBEC10}" type="sibTrans" cxnId="{42945FD5-7F4B-F54F-BA65-E96E83D22D1F}">
      <dgm:prSet/>
      <dgm:spPr/>
      <dgm:t>
        <a:bodyPr/>
        <a:lstStyle/>
        <a:p>
          <a:endParaRPr lang="en-US"/>
        </a:p>
      </dgm:t>
    </dgm:pt>
    <dgm:pt modelId="{9E19942F-0536-CE4F-859E-A4BBE0F627AD}" type="pres">
      <dgm:prSet presAssocID="{B7017257-ACB9-384B-B2E8-DE7AE9EAE859}" presName="rootnode" presStyleCnt="0">
        <dgm:presLayoutVars>
          <dgm:chMax/>
          <dgm:chPref/>
          <dgm:dir/>
          <dgm:animLvl val="lvl"/>
        </dgm:presLayoutVars>
      </dgm:prSet>
      <dgm:spPr/>
      <dgm:t>
        <a:bodyPr/>
        <a:lstStyle/>
        <a:p>
          <a:endParaRPr lang="en-US"/>
        </a:p>
      </dgm:t>
    </dgm:pt>
    <dgm:pt modelId="{B2F39680-86E7-9F4E-8B31-494B2CA6EB33}" type="pres">
      <dgm:prSet presAssocID="{110E7A37-EFD4-374A-A83A-5CF729390127}" presName="composite" presStyleCnt="0"/>
      <dgm:spPr/>
    </dgm:pt>
    <dgm:pt modelId="{E34D7912-D956-F443-8587-3BA1DE842FA0}" type="pres">
      <dgm:prSet presAssocID="{110E7A37-EFD4-374A-A83A-5CF729390127}" presName="LShape" presStyleLbl="alignNode1" presStyleIdx="0" presStyleCnt="5"/>
      <dgm:spPr/>
    </dgm:pt>
    <dgm:pt modelId="{21F68229-0417-8946-9F21-2C92F459BDA4}" type="pres">
      <dgm:prSet presAssocID="{110E7A37-EFD4-374A-A83A-5CF729390127}" presName="ParentText" presStyleLbl="revTx" presStyleIdx="0" presStyleCnt="3">
        <dgm:presLayoutVars>
          <dgm:chMax val="0"/>
          <dgm:chPref val="0"/>
          <dgm:bulletEnabled val="1"/>
        </dgm:presLayoutVars>
      </dgm:prSet>
      <dgm:spPr/>
      <dgm:t>
        <a:bodyPr/>
        <a:lstStyle/>
        <a:p>
          <a:endParaRPr lang="en-US"/>
        </a:p>
      </dgm:t>
    </dgm:pt>
    <dgm:pt modelId="{FCAADD36-B27C-BD4A-A3A7-456D96FEDBE9}" type="pres">
      <dgm:prSet presAssocID="{110E7A37-EFD4-374A-A83A-5CF729390127}" presName="Triangle" presStyleLbl="alignNode1" presStyleIdx="1" presStyleCnt="5"/>
      <dgm:spPr/>
    </dgm:pt>
    <dgm:pt modelId="{42243A9E-64CE-F94A-835F-953216919663}" type="pres">
      <dgm:prSet presAssocID="{68E79752-4B85-4647-9A4C-996829BDC233}" presName="sibTrans" presStyleCnt="0"/>
      <dgm:spPr/>
    </dgm:pt>
    <dgm:pt modelId="{C1188B22-E0F9-6541-85C0-9D0076DD9FFD}" type="pres">
      <dgm:prSet presAssocID="{68E79752-4B85-4647-9A4C-996829BDC233}" presName="space" presStyleCnt="0"/>
      <dgm:spPr/>
    </dgm:pt>
    <dgm:pt modelId="{6237A6B6-9B55-4E4D-A7D0-FCB5F9E3E46A}" type="pres">
      <dgm:prSet presAssocID="{BB48326D-6AD8-E142-B9BE-2126020ACA8B}" presName="composite" presStyleCnt="0"/>
      <dgm:spPr/>
    </dgm:pt>
    <dgm:pt modelId="{90BC4705-3EEE-4748-A4BE-6354FD6594F5}" type="pres">
      <dgm:prSet presAssocID="{BB48326D-6AD8-E142-B9BE-2126020ACA8B}" presName="LShape" presStyleLbl="alignNode1" presStyleIdx="2" presStyleCnt="5"/>
      <dgm:spPr/>
    </dgm:pt>
    <dgm:pt modelId="{D7553290-8C24-D64E-A2C5-6C3C4781B7F8}" type="pres">
      <dgm:prSet presAssocID="{BB48326D-6AD8-E142-B9BE-2126020ACA8B}" presName="ParentText" presStyleLbl="revTx" presStyleIdx="1" presStyleCnt="3">
        <dgm:presLayoutVars>
          <dgm:chMax val="0"/>
          <dgm:chPref val="0"/>
          <dgm:bulletEnabled val="1"/>
        </dgm:presLayoutVars>
      </dgm:prSet>
      <dgm:spPr/>
      <dgm:t>
        <a:bodyPr/>
        <a:lstStyle/>
        <a:p>
          <a:endParaRPr lang="en-US"/>
        </a:p>
      </dgm:t>
    </dgm:pt>
    <dgm:pt modelId="{85A3A005-D192-C245-BFDF-671FFA105593}" type="pres">
      <dgm:prSet presAssocID="{BB48326D-6AD8-E142-B9BE-2126020ACA8B}" presName="Triangle" presStyleLbl="alignNode1" presStyleIdx="3" presStyleCnt="5"/>
      <dgm:spPr/>
    </dgm:pt>
    <dgm:pt modelId="{0FD72CF3-8EF8-4D43-A6ED-83EE0B16B646}" type="pres">
      <dgm:prSet presAssocID="{098DA83D-B095-E642-9A5B-1F9240E50558}" presName="sibTrans" presStyleCnt="0"/>
      <dgm:spPr/>
    </dgm:pt>
    <dgm:pt modelId="{5DBD80FC-4B73-744B-8EEC-5512A9672BCC}" type="pres">
      <dgm:prSet presAssocID="{098DA83D-B095-E642-9A5B-1F9240E50558}" presName="space" presStyleCnt="0"/>
      <dgm:spPr/>
    </dgm:pt>
    <dgm:pt modelId="{41DE9E76-16FF-EC45-AB27-FAA53E9A6DE3}" type="pres">
      <dgm:prSet presAssocID="{CE460D2B-5A0B-8B44-8367-DD86CCEA6E0F}" presName="composite" presStyleCnt="0"/>
      <dgm:spPr/>
    </dgm:pt>
    <dgm:pt modelId="{7823D4CF-DD20-BF4E-B138-4AF79BFCE2A0}" type="pres">
      <dgm:prSet presAssocID="{CE460D2B-5A0B-8B44-8367-DD86CCEA6E0F}" presName="LShape" presStyleLbl="alignNode1" presStyleIdx="4" presStyleCnt="5"/>
      <dgm:spPr/>
    </dgm:pt>
    <dgm:pt modelId="{434D8713-968C-DB42-8202-5E4FA04F565E}" type="pres">
      <dgm:prSet presAssocID="{CE460D2B-5A0B-8B44-8367-DD86CCEA6E0F}" presName="ParentText" presStyleLbl="revTx" presStyleIdx="2" presStyleCnt="3">
        <dgm:presLayoutVars>
          <dgm:chMax val="0"/>
          <dgm:chPref val="0"/>
          <dgm:bulletEnabled val="1"/>
        </dgm:presLayoutVars>
      </dgm:prSet>
      <dgm:spPr/>
      <dgm:t>
        <a:bodyPr/>
        <a:lstStyle/>
        <a:p>
          <a:endParaRPr lang="en-US"/>
        </a:p>
      </dgm:t>
    </dgm:pt>
  </dgm:ptLst>
  <dgm:cxnLst>
    <dgm:cxn modelId="{42945FD5-7F4B-F54F-BA65-E96E83D22D1F}" srcId="{B7017257-ACB9-384B-B2E8-DE7AE9EAE859}" destId="{CE460D2B-5A0B-8B44-8367-DD86CCEA6E0F}" srcOrd="2" destOrd="0" parTransId="{42496F35-4D2C-3643-9E10-1D366A2BCA32}" sibTransId="{1E027DD7-A323-CD46-BA99-105C91FBEC10}"/>
    <dgm:cxn modelId="{FF75E06D-99FC-7746-94B0-6B7652DF22D9}" srcId="{B7017257-ACB9-384B-B2E8-DE7AE9EAE859}" destId="{BB48326D-6AD8-E142-B9BE-2126020ACA8B}" srcOrd="1" destOrd="0" parTransId="{2A014408-36B7-D841-AA82-EB0B82B958AC}" sibTransId="{098DA83D-B095-E642-9A5B-1F9240E50558}"/>
    <dgm:cxn modelId="{67075637-0D2A-4C01-B81D-11974FD0F2CD}" type="presOf" srcId="{B7017257-ACB9-384B-B2E8-DE7AE9EAE859}" destId="{9E19942F-0536-CE4F-859E-A4BBE0F627AD}" srcOrd="0" destOrd="0" presId="urn:microsoft.com/office/officeart/2009/3/layout/StepUpProcess"/>
    <dgm:cxn modelId="{06AC1754-AC72-4E42-812D-9F0E90B16AF6}" srcId="{B7017257-ACB9-384B-B2E8-DE7AE9EAE859}" destId="{110E7A37-EFD4-374A-A83A-5CF729390127}" srcOrd="0" destOrd="0" parTransId="{CC7FA567-8538-4F47-906E-8363E5E874F5}" sibTransId="{68E79752-4B85-4647-9A4C-996829BDC233}"/>
    <dgm:cxn modelId="{EA14D9C5-DC75-46F3-9B43-D1D9C2037A08}" type="presOf" srcId="{110E7A37-EFD4-374A-A83A-5CF729390127}" destId="{21F68229-0417-8946-9F21-2C92F459BDA4}" srcOrd="0" destOrd="0" presId="urn:microsoft.com/office/officeart/2009/3/layout/StepUpProcess"/>
    <dgm:cxn modelId="{96777762-B7D2-4286-AE0A-5DBEB02E36E7}" type="presOf" srcId="{CE460D2B-5A0B-8B44-8367-DD86CCEA6E0F}" destId="{434D8713-968C-DB42-8202-5E4FA04F565E}" srcOrd="0" destOrd="0" presId="urn:microsoft.com/office/officeart/2009/3/layout/StepUpProcess"/>
    <dgm:cxn modelId="{0237CF50-614F-4DD9-B96E-E3FBC3F8ACB5}" type="presOf" srcId="{BB48326D-6AD8-E142-B9BE-2126020ACA8B}" destId="{D7553290-8C24-D64E-A2C5-6C3C4781B7F8}" srcOrd="0" destOrd="0" presId="urn:microsoft.com/office/officeart/2009/3/layout/StepUpProcess"/>
    <dgm:cxn modelId="{A0A84E3A-E331-44F6-8980-6C30771EC0D7}" type="presParOf" srcId="{9E19942F-0536-CE4F-859E-A4BBE0F627AD}" destId="{B2F39680-86E7-9F4E-8B31-494B2CA6EB33}" srcOrd="0" destOrd="0" presId="urn:microsoft.com/office/officeart/2009/3/layout/StepUpProcess"/>
    <dgm:cxn modelId="{4581892D-364B-4773-B52C-D58C5A4C6363}" type="presParOf" srcId="{B2F39680-86E7-9F4E-8B31-494B2CA6EB33}" destId="{E34D7912-D956-F443-8587-3BA1DE842FA0}" srcOrd="0" destOrd="0" presId="urn:microsoft.com/office/officeart/2009/3/layout/StepUpProcess"/>
    <dgm:cxn modelId="{8AD1F851-320E-4FCD-BFF2-9783C8CD8832}" type="presParOf" srcId="{B2F39680-86E7-9F4E-8B31-494B2CA6EB33}" destId="{21F68229-0417-8946-9F21-2C92F459BDA4}" srcOrd="1" destOrd="0" presId="urn:microsoft.com/office/officeart/2009/3/layout/StepUpProcess"/>
    <dgm:cxn modelId="{B1B85E41-90CD-4DCF-90B7-197D4941F1AB}" type="presParOf" srcId="{B2F39680-86E7-9F4E-8B31-494B2CA6EB33}" destId="{FCAADD36-B27C-BD4A-A3A7-456D96FEDBE9}" srcOrd="2" destOrd="0" presId="urn:microsoft.com/office/officeart/2009/3/layout/StepUpProcess"/>
    <dgm:cxn modelId="{FE90D963-EE98-4FED-9C3F-4CB7223CA2B7}" type="presParOf" srcId="{9E19942F-0536-CE4F-859E-A4BBE0F627AD}" destId="{42243A9E-64CE-F94A-835F-953216919663}" srcOrd="1" destOrd="0" presId="urn:microsoft.com/office/officeart/2009/3/layout/StepUpProcess"/>
    <dgm:cxn modelId="{3D2F8B8F-2F20-405C-8134-3A7B11584B3D}" type="presParOf" srcId="{42243A9E-64CE-F94A-835F-953216919663}" destId="{C1188B22-E0F9-6541-85C0-9D0076DD9FFD}" srcOrd="0" destOrd="0" presId="urn:microsoft.com/office/officeart/2009/3/layout/StepUpProcess"/>
    <dgm:cxn modelId="{C8D28940-B628-44BE-AA79-D57F79A72CCF}" type="presParOf" srcId="{9E19942F-0536-CE4F-859E-A4BBE0F627AD}" destId="{6237A6B6-9B55-4E4D-A7D0-FCB5F9E3E46A}" srcOrd="2" destOrd="0" presId="urn:microsoft.com/office/officeart/2009/3/layout/StepUpProcess"/>
    <dgm:cxn modelId="{FC6BC97A-2FCB-4ED5-A27F-A6EF27D349E1}" type="presParOf" srcId="{6237A6B6-9B55-4E4D-A7D0-FCB5F9E3E46A}" destId="{90BC4705-3EEE-4748-A4BE-6354FD6594F5}" srcOrd="0" destOrd="0" presId="urn:microsoft.com/office/officeart/2009/3/layout/StepUpProcess"/>
    <dgm:cxn modelId="{D55CBA0E-D80E-4E4D-A295-80611D0F426E}" type="presParOf" srcId="{6237A6B6-9B55-4E4D-A7D0-FCB5F9E3E46A}" destId="{D7553290-8C24-D64E-A2C5-6C3C4781B7F8}" srcOrd="1" destOrd="0" presId="urn:microsoft.com/office/officeart/2009/3/layout/StepUpProcess"/>
    <dgm:cxn modelId="{618E30E4-BB05-444F-BD73-BB3C9BB0B2A1}" type="presParOf" srcId="{6237A6B6-9B55-4E4D-A7D0-FCB5F9E3E46A}" destId="{85A3A005-D192-C245-BFDF-671FFA105593}" srcOrd="2" destOrd="0" presId="urn:microsoft.com/office/officeart/2009/3/layout/StepUpProcess"/>
    <dgm:cxn modelId="{90B2227C-9CD9-4F25-B438-AD71F58EF7C4}" type="presParOf" srcId="{9E19942F-0536-CE4F-859E-A4BBE0F627AD}" destId="{0FD72CF3-8EF8-4D43-A6ED-83EE0B16B646}" srcOrd="3" destOrd="0" presId="urn:microsoft.com/office/officeart/2009/3/layout/StepUpProcess"/>
    <dgm:cxn modelId="{605F9FFB-EB4F-49E9-A438-885B1FFBCC7B}" type="presParOf" srcId="{0FD72CF3-8EF8-4D43-A6ED-83EE0B16B646}" destId="{5DBD80FC-4B73-744B-8EEC-5512A9672BCC}" srcOrd="0" destOrd="0" presId="urn:microsoft.com/office/officeart/2009/3/layout/StepUpProcess"/>
    <dgm:cxn modelId="{1E2B1D2B-C21C-4F9F-A547-638064A73BF7}" type="presParOf" srcId="{9E19942F-0536-CE4F-859E-A4BBE0F627AD}" destId="{41DE9E76-16FF-EC45-AB27-FAA53E9A6DE3}" srcOrd="4" destOrd="0" presId="urn:microsoft.com/office/officeart/2009/3/layout/StepUpProcess"/>
    <dgm:cxn modelId="{2E932846-6A98-4590-AA40-4BAD12F09ACE}" type="presParOf" srcId="{41DE9E76-16FF-EC45-AB27-FAA53E9A6DE3}" destId="{7823D4CF-DD20-BF4E-B138-4AF79BFCE2A0}" srcOrd="0" destOrd="0" presId="urn:microsoft.com/office/officeart/2009/3/layout/StepUpProcess"/>
    <dgm:cxn modelId="{E413F79F-D567-4207-A55B-D5ED38008F06}" type="presParOf" srcId="{41DE9E76-16FF-EC45-AB27-FAA53E9A6DE3}" destId="{434D8713-968C-DB42-8202-5E4FA04F565E}"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4D7912-D956-F443-8587-3BA1DE842FA0}">
      <dsp:nvSpPr>
        <dsp:cNvPr id="0" name=""/>
        <dsp:cNvSpPr/>
      </dsp:nvSpPr>
      <dsp:spPr>
        <a:xfrm rot="5400000">
          <a:off x="516648" y="1465527"/>
          <a:ext cx="1537203" cy="2557872"/>
        </a:xfrm>
        <a:prstGeom prst="corner">
          <a:avLst>
            <a:gd name="adj1" fmla="val 16120"/>
            <a:gd name="adj2" fmla="val 1611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21F68229-0417-8946-9F21-2C92F459BDA4}">
      <dsp:nvSpPr>
        <dsp:cNvPr id="0" name=""/>
        <dsp:cNvSpPr/>
      </dsp:nvSpPr>
      <dsp:spPr>
        <a:xfrm>
          <a:off x="260050" y="2229779"/>
          <a:ext cx="2309261" cy="2024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rtl="0">
            <a:lnSpc>
              <a:spcPct val="90000"/>
            </a:lnSpc>
            <a:spcBef>
              <a:spcPct val="0"/>
            </a:spcBef>
            <a:spcAft>
              <a:spcPct val="35000"/>
            </a:spcAft>
          </a:pPr>
          <a:r>
            <a:rPr lang="en-US" sz="1800" kern="1200" dirty="0" smtClean="0"/>
            <a:t>Ensures that the contactless RF chip in the </a:t>
          </a:r>
          <a:r>
            <a:rPr lang="en-US" sz="1800" kern="1200" dirty="0" err="1" smtClean="0"/>
            <a:t>eID</a:t>
          </a:r>
          <a:r>
            <a:rPr lang="en-US" sz="1800" kern="1200" dirty="0" smtClean="0"/>
            <a:t> card cannot be read without explicit access control</a:t>
          </a:r>
          <a:endParaRPr lang="en-US" sz="1800" kern="1200" dirty="0"/>
        </a:p>
      </dsp:txBody>
      <dsp:txXfrm>
        <a:off x="260050" y="2229779"/>
        <a:ext cx="2309261" cy="2024202"/>
      </dsp:txXfrm>
    </dsp:sp>
    <dsp:sp modelId="{FCAADD36-B27C-BD4A-A3A7-456D96FEDBE9}">
      <dsp:nvSpPr>
        <dsp:cNvPr id="0" name=""/>
        <dsp:cNvSpPr/>
      </dsp:nvSpPr>
      <dsp:spPr>
        <a:xfrm>
          <a:off x="2133602" y="1277213"/>
          <a:ext cx="435709" cy="435709"/>
        </a:xfrm>
        <a:prstGeom prst="triangle">
          <a:avLst>
            <a:gd name="adj" fmla="val 10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90BC4705-3EEE-4748-A4BE-6354FD6594F5}">
      <dsp:nvSpPr>
        <dsp:cNvPr id="0" name=""/>
        <dsp:cNvSpPr/>
      </dsp:nvSpPr>
      <dsp:spPr>
        <a:xfrm rot="5400000">
          <a:off x="3343635" y="765986"/>
          <a:ext cx="1537203" cy="2557872"/>
        </a:xfrm>
        <a:prstGeom prst="corner">
          <a:avLst>
            <a:gd name="adj1" fmla="val 16120"/>
            <a:gd name="adj2" fmla="val 1611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D7553290-8C24-D64E-A2C5-6C3C4781B7F8}">
      <dsp:nvSpPr>
        <dsp:cNvPr id="0" name=""/>
        <dsp:cNvSpPr/>
      </dsp:nvSpPr>
      <dsp:spPr>
        <a:xfrm>
          <a:off x="3087037" y="1530239"/>
          <a:ext cx="2309261" cy="2024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rtl="0">
            <a:lnSpc>
              <a:spcPct val="90000"/>
            </a:lnSpc>
            <a:spcBef>
              <a:spcPct val="0"/>
            </a:spcBef>
            <a:spcAft>
              <a:spcPct val="35000"/>
            </a:spcAft>
          </a:pPr>
          <a:r>
            <a:rPr lang="en-US" sz="1800" kern="1200" smtClean="0"/>
            <a:t>For online applications, access is established by the user entering the 6-digit PIN (which should only be known to the holder of the card)</a:t>
          </a:r>
          <a:endParaRPr lang="en-US" sz="1800" kern="1200"/>
        </a:p>
      </dsp:txBody>
      <dsp:txXfrm>
        <a:off x="3087037" y="1530239"/>
        <a:ext cx="2309261" cy="2024202"/>
      </dsp:txXfrm>
    </dsp:sp>
    <dsp:sp modelId="{85A3A005-D192-C245-BFDF-671FFA105593}">
      <dsp:nvSpPr>
        <dsp:cNvPr id="0" name=""/>
        <dsp:cNvSpPr/>
      </dsp:nvSpPr>
      <dsp:spPr>
        <a:xfrm>
          <a:off x="4960589" y="577673"/>
          <a:ext cx="435709" cy="435709"/>
        </a:xfrm>
        <a:prstGeom prst="triangle">
          <a:avLst>
            <a:gd name="adj" fmla="val 10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7823D4CF-DD20-BF4E-B138-4AF79BFCE2A0}">
      <dsp:nvSpPr>
        <dsp:cNvPr id="0" name=""/>
        <dsp:cNvSpPr/>
      </dsp:nvSpPr>
      <dsp:spPr>
        <a:xfrm rot="5400000">
          <a:off x="6170622" y="66445"/>
          <a:ext cx="1537203" cy="2557872"/>
        </a:xfrm>
        <a:prstGeom prst="corner">
          <a:avLst>
            <a:gd name="adj1" fmla="val 16120"/>
            <a:gd name="adj2" fmla="val 1611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434D8713-968C-DB42-8202-5E4FA04F565E}">
      <dsp:nvSpPr>
        <dsp:cNvPr id="0" name=""/>
        <dsp:cNvSpPr/>
      </dsp:nvSpPr>
      <dsp:spPr>
        <a:xfrm>
          <a:off x="5914024" y="830698"/>
          <a:ext cx="2309261" cy="2024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rtl="0">
            <a:lnSpc>
              <a:spcPct val="90000"/>
            </a:lnSpc>
            <a:spcBef>
              <a:spcPct val="0"/>
            </a:spcBef>
            <a:spcAft>
              <a:spcPct val="35000"/>
            </a:spcAft>
          </a:pPr>
          <a:r>
            <a:rPr lang="en-US" sz="1800" kern="1200" dirty="0" smtClean="0"/>
            <a:t>For offline applications, either the MRZ printed on the back of the card or the six-digit card access number (CAN) printed on the front is used</a:t>
          </a:r>
          <a:endParaRPr lang="en-US" sz="1800" kern="1200" dirty="0"/>
        </a:p>
      </dsp:txBody>
      <dsp:txXfrm>
        <a:off x="5914024" y="830698"/>
        <a:ext cx="2309261" cy="2024202"/>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vl1pPr>
          </a:lstStyle>
          <a:p>
            <a:endParaRPr lang="en-US"/>
          </a:p>
        </p:txBody>
      </p:sp>
      <p:sp>
        <p:nvSpPr>
          <p:cNvPr id="3" name="Date Placeholder 2"/>
          <p:cNvSpPr>
            <a:spLocks noGrp="1"/>
          </p:cNvSpPr>
          <p:nvPr>
            <p:ph type="dt" sz="quarter" idx="1"/>
          </p:nvPr>
        </p:nvSpPr>
        <p:spPr>
          <a:xfrm>
            <a:off x="3898102" y="0"/>
            <a:ext cx="2982119" cy="464820"/>
          </a:xfrm>
          <a:prstGeom prst="rect">
            <a:avLst/>
          </a:prstGeom>
        </p:spPr>
        <p:txBody>
          <a:bodyPr vert="horz" lIns="92446" tIns="46223" rIns="92446" bIns="46223" rtlCol="0"/>
          <a:lstStyle>
            <a:lvl1pPr algn="r">
              <a:defRPr sz="1200"/>
            </a:lvl1pPr>
          </a:lstStyle>
          <a:p>
            <a:fld id="{4B7564A2-43F0-4770-8EDE-84AD5A60E935}" type="datetimeFigureOut">
              <a:rPr lang="en-US" smtClean="0"/>
              <a:t>9/11/2014</a:t>
            </a:fld>
            <a:endParaRPr lang="en-US"/>
          </a:p>
        </p:txBody>
      </p:sp>
      <p:sp>
        <p:nvSpPr>
          <p:cNvPr id="4" name="Footer Placeholder 3"/>
          <p:cNvSpPr>
            <a:spLocks noGrp="1"/>
          </p:cNvSpPr>
          <p:nvPr>
            <p:ph type="ftr" sz="quarter" idx="2"/>
          </p:nvPr>
        </p:nvSpPr>
        <p:spPr>
          <a:xfrm>
            <a:off x="0" y="8829967"/>
            <a:ext cx="2982119" cy="464820"/>
          </a:xfrm>
          <a:prstGeom prst="rect">
            <a:avLst/>
          </a:prstGeom>
        </p:spPr>
        <p:txBody>
          <a:bodyPr vert="horz" lIns="92446" tIns="46223" rIns="92446" bIns="46223" rtlCol="0" anchor="b"/>
          <a:lstStyle>
            <a:lvl1pPr algn="l">
              <a:defRPr sz="1200"/>
            </a:lvl1pPr>
          </a:lstStyle>
          <a:p>
            <a:endParaRPr lang="en-US"/>
          </a:p>
        </p:txBody>
      </p:sp>
      <p:sp>
        <p:nvSpPr>
          <p:cNvPr id="5" name="Slide Number Placeholder 4"/>
          <p:cNvSpPr>
            <a:spLocks noGrp="1"/>
          </p:cNvSpPr>
          <p:nvPr>
            <p:ph type="sldNum" sz="quarter" idx="3"/>
          </p:nvPr>
        </p:nvSpPr>
        <p:spPr>
          <a:xfrm>
            <a:off x="3898102" y="8829967"/>
            <a:ext cx="2982119" cy="464820"/>
          </a:xfrm>
          <a:prstGeom prst="rect">
            <a:avLst/>
          </a:prstGeom>
        </p:spPr>
        <p:txBody>
          <a:bodyPr vert="horz" lIns="92446" tIns="46223" rIns="92446" bIns="46223" rtlCol="0" anchor="b"/>
          <a:lstStyle>
            <a:lvl1pPr algn="r">
              <a:defRPr sz="1200"/>
            </a:lvl1pPr>
          </a:lstStyle>
          <a:p>
            <a:fld id="{F8FA9BA9-05CD-4B8E-9598-56888303459E}" type="slidenum">
              <a:rPr lang="en-US" smtClean="0"/>
              <a:t>‹#›</a:t>
            </a:fld>
            <a:endParaRPr lang="en-US"/>
          </a:p>
        </p:txBody>
      </p:sp>
    </p:spTree>
    <p:extLst>
      <p:ext uri="{BB962C8B-B14F-4D97-AF65-F5344CB8AC3E}">
        <p14:creationId xmlns:p14="http://schemas.microsoft.com/office/powerpoint/2010/main" val="12905211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82119" cy="464820"/>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defRPr sz="1200">
                <a:latin typeface="Arial" pitchFamily="-108" charset="0"/>
              </a:defRPr>
            </a:lvl1pPr>
          </a:lstStyle>
          <a:p>
            <a:pPr>
              <a:defRPr/>
            </a:pPr>
            <a:endParaRPr lang="en-AU"/>
          </a:p>
        </p:txBody>
      </p:sp>
      <p:sp>
        <p:nvSpPr>
          <p:cNvPr id="22531" name="Rectangle 3"/>
          <p:cNvSpPr>
            <a:spLocks noGrp="1" noChangeArrowheads="1"/>
          </p:cNvSpPr>
          <p:nvPr>
            <p:ph type="dt" idx="1"/>
          </p:nvPr>
        </p:nvSpPr>
        <p:spPr bwMode="auto">
          <a:xfrm>
            <a:off x="3898102" y="0"/>
            <a:ext cx="2982119" cy="464820"/>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lgn="r">
              <a:defRPr sz="1200">
                <a:latin typeface="Arial" pitchFamily="-108" charset="0"/>
              </a:defRPr>
            </a:lvl1pPr>
          </a:lstStyle>
          <a:p>
            <a:pPr>
              <a:defRPr/>
            </a:pPr>
            <a:endParaRPr lang="en-AU"/>
          </a:p>
        </p:txBody>
      </p:sp>
      <p:sp>
        <p:nvSpPr>
          <p:cNvPr id="14340" name="Rectangle 4"/>
          <p:cNvSpPr>
            <a:spLocks noGrp="1" noRot="1" noChangeAspect="1" noChangeArrowheads="1" noTextEdit="1"/>
          </p:cNvSpPr>
          <p:nvPr>
            <p:ph type="sldImg" idx="2"/>
          </p:nvPr>
        </p:nvSpPr>
        <p:spPr bwMode="auto">
          <a:xfrm>
            <a:off x="1117600" y="696913"/>
            <a:ext cx="4648200" cy="3486150"/>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688182" y="4415790"/>
            <a:ext cx="5505450" cy="4183380"/>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6"/>
          <p:cNvSpPr>
            <a:spLocks noGrp="1" noChangeArrowheads="1"/>
          </p:cNvSpPr>
          <p:nvPr>
            <p:ph type="ftr" sz="quarter" idx="4"/>
          </p:nvPr>
        </p:nvSpPr>
        <p:spPr bwMode="auto">
          <a:xfrm>
            <a:off x="0" y="8829967"/>
            <a:ext cx="2982119" cy="464820"/>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defRPr sz="1200">
                <a:latin typeface="Arial" pitchFamily="-108" charset="0"/>
              </a:defRPr>
            </a:lvl1pPr>
          </a:lstStyle>
          <a:p>
            <a:pPr>
              <a:defRPr/>
            </a:pPr>
            <a:endParaRPr lang="en-AU"/>
          </a:p>
        </p:txBody>
      </p:sp>
      <p:sp>
        <p:nvSpPr>
          <p:cNvPr id="22535" name="Rectangle 7"/>
          <p:cNvSpPr>
            <a:spLocks noGrp="1" noChangeArrowheads="1"/>
          </p:cNvSpPr>
          <p:nvPr>
            <p:ph type="sldNum" sz="quarter" idx="5"/>
          </p:nvPr>
        </p:nvSpPr>
        <p:spPr bwMode="auto">
          <a:xfrm>
            <a:off x="3898102" y="8829967"/>
            <a:ext cx="2982119" cy="464820"/>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lgn="r">
              <a:defRPr sz="1200">
                <a:latin typeface="Arial" pitchFamily="-108" charset="0"/>
              </a:defRPr>
            </a:lvl1pPr>
          </a:lstStyle>
          <a:p>
            <a:pPr>
              <a:defRPr/>
            </a:pPr>
            <a:fld id="{9FA45A9E-7761-3846-9783-F10EE5B548CC}" type="slidenum">
              <a:rPr lang="en-AU"/>
              <a:pPr>
                <a:defRPr/>
              </a:pPr>
              <a:t>‹#›</a:t>
            </a:fld>
            <a:endParaRPr lang="en-AU"/>
          </a:p>
        </p:txBody>
      </p:sp>
    </p:spTree>
    <p:extLst>
      <p:ext uri="{BB962C8B-B14F-4D97-AF65-F5344CB8AC3E}">
        <p14:creationId xmlns:p14="http://schemas.microsoft.com/office/powerpoint/2010/main" val="418116021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08" charset="0"/>
        <a:ea typeface="ＭＳ Ｐゴシック" pitchFamily="33" charset="-128"/>
        <a:cs typeface="ＭＳ Ｐゴシック" pitchFamily="33" charset="-128"/>
      </a:defRPr>
    </a:lvl1pPr>
    <a:lvl2pPr marL="457200" algn="l" rtl="0" eaLnBrk="0" fontAlgn="base" hangingPunct="0">
      <a:spcBef>
        <a:spcPct val="30000"/>
      </a:spcBef>
      <a:spcAft>
        <a:spcPct val="0"/>
      </a:spcAft>
      <a:defRPr sz="1200" kern="1200">
        <a:solidFill>
          <a:schemeClr val="tx1"/>
        </a:solidFill>
        <a:latin typeface="Arial" pitchFamily="-108" charset="0"/>
        <a:ea typeface="ＭＳ Ｐゴシック" pitchFamily="-108" charset="-128"/>
        <a:cs typeface="+mn-cs"/>
      </a:defRPr>
    </a:lvl2pPr>
    <a:lvl3pPr marL="914400" algn="l" rtl="0" eaLnBrk="0" fontAlgn="base" hangingPunct="0">
      <a:spcBef>
        <a:spcPct val="30000"/>
      </a:spcBef>
      <a:spcAft>
        <a:spcPct val="0"/>
      </a:spcAft>
      <a:defRPr sz="1200" kern="1200">
        <a:solidFill>
          <a:schemeClr val="tx1"/>
        </a:solidFill>
        <a:latin typeface="Arial" pitchFamily="-108" charset="0"/>
        <a:ea typeface="ＭＳ Ｐゴシック" pitchFamily="-108" charset="-128"/>
        <a:cs typeface="+mn-cs"/>
      </a:defRPr>
    </a:lvl3pPr>
    <a:lvl4pPr marL="1371600" algn="l" rtl="0" eaLnBrk="0" fontAlgn="base" hangingPunct="0">
      <a:spcBef>
        <a:spcPct val="30000"/>
      </a:spcBef>
      <a:spcAft>
        <a:spcPct val="0"/>
      </a:spcAft>
      <a:defRPr sz="1200" kern="1200">
        <a:solidFill>
          <a:schemeClr val="tx1"/>
        </a:solidFill>
        <a:latin typeface="Arial" pitchFamily="-108" charset="0"/>
        <a:ea typeface="ＭＳ Ｐゴシック" pitchFamily="-108" charset="-128"/>
        <a:cs typeface="+mn-cs"/>
      </a:defRPr>
    </a:lvl4pPr>
    <a:lvl5pPr marL="1828800" algn="l" rtl="0" eaLnBrk="0" fontAlgn="base" hangingPunct="0">
      <a:spcBef>
        <a:spcPct val="30000"/>
      </a:spcBef>
      <a:spcAft>
        <a:spcPct val="0"/>
      </a:spcAft>
      <a:defRPr sz="1200" kern="1200">
        <a:solidFill>
          <a:schemeClr val="tx1"/>
        </a:solidFill>
        <a:latin typeface="Arial" pitchFamily="-108" charset="0"/>
        <a:ea typeface="ＭＳ Ｐゴシック" pitchFamily="-10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defRPr/>
            </a:pPr>
            <a:r>
              <a:rPr lang="en-US" sz="1200" kern="1200" dirty="0" smtClean="0">
                <a:solidFill>
                  <a:schemeClr val="tx1"/>
                </a:solidFill>
                <a:latin typeface="Arial" pitchFamily="-108" charset="0"/>
                <a:ea typeface="ＭＳ Ｐゴシック" pitchFamily="33" charset="-128"/>
                <a:cs typeface="ＭＳ Ｐゴシック" pitchFamily="33" charset="-128"/>
              </a:rPr>
              <a:t>In most computer security contexts, user authentication is the fundamental building</a:t>
            </a:r>
          </a:p>
          <a:p>
            <a:pPr eaLnBrk="1" hangingPunct="1">
              <a:defRPr/>
            </a:pPr>
            <a:r>
              <a:rPr lang="en-US" sz="1200" kern="1200" dirty="0" smtClean="0">
                <a:solidFill>
                  <a:schemeClr val="tx1"/>
                </a:solidFill>
                <a:latin typeface="Arial" pitchFamily="-108" charset="0"/>
                <a:ea typeface="ＭＳ Ｐゴシック" pitchFamily="33" charset="-128"/>
                <a:cs typeface="ＭＳ Ｐゴシック" pitchFamily="33" charset="-128"/>
              </a:rPr>
              <a:t>block and the primary line of defense. User authentication is the basis for most</a:t>
            </a:r>
          </a:p>
          <a:p>
            <a:pPr eaLnBrk="1" hangingPunct="1">
              <a:defRPr/>
            </a:pPr>
            <a:r>
              <a:rPr lang="en-US" sz="1200" kern="1200" dirty="0" smtClean="0">
                <a:solidFill>
                  <a:schemeClr val="tx1"/>
                </a:solidFill>
                <a:latin typeface="Arial" pitchFamily="-108" charset="0"/>
                <a:ea typeface="ＭＳ Ｐゴシック" pitchFamily="33" charset="-128"/>
                <a:cs typeface="ＭＳ Ｐゴシック" pitchFamily="33" charset="-128"/>
              </a:rPr>
              <a:t>types of access control and for user accountability. </a:t>
            </a:r>
          </a:p>
          <a:p>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8520703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024ADAFE-447F-6C4E-AE28-381242E32B84}" type="slidenum">
              <a:rPr lang="en-AU"/>
              <a:pPr/>
              <a:t>10</a:t>
            </a:fld>
            <a:endParaRPr lang="en-AU" dirty="0"/>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r>
              <a:rPr lang="en-US" dirty="0" smtClean="0"/>
              <a:t>A widely used line of defense against intruders is the password system. Virtually all</a:t>
            </a:r>
          </a:p>
          <a:p>
            <a:pPr eaLnBrk="1" hangingPunct="1"/>
            <a:r>
              <a:rPr lang="en-US" dirty="0" smtClean="0"/>
              <a:t>multiuser systems, network-based servers, Web-based e-commerce sites, and other</a:t>
            </a:r>
          </a:p>
          <a:p>
            <a:pPr eaLnBrk="1" hangingPunct="1"/>
            <a:r>
              <a:rPr lang="en-US" dirty="0" smtClean="0"/>
              <a:t>similar services require that a user provide not only a name or identifier (ID) but</a:t>
            </a:r>
          </a:p>
          <a:p>
            <a:pPr eaLnBrk="1" hangingPunct="1"/>
            <a:r>
              <a:rPr lang="en-US" dirty="0" smtClean="0"/>
              <a:t>also a password. The system compares the password to a previously stored password</a:t>
            </a:r>
          </a:p>
          <a:p>
            <a:pPr eaLnBrk="1" hangingPunct="1"/>
            <a:r>
              <a:rPr lang="en-US" dirty="0" smtClean="0"/>
              <a:t>for that user ID, maintained in a system password file. The password serves</a:t>
            </a:r>
          </a:p>
          <a:p>
            <a:pPr eaLnBrk="1" hangingPunct="1"/>
            <a:r>
              <a:rPr lang="en-US" dirty="0" smtClean="0"/>
              <a:t>to authenticate the ID of the individual logging on to the system. In turn, the ID</a:t>
            </a:r>
          </a:p>
          <a:p>
            <a:pPr eaLnBrk="1" hangingPunct="1"/>
            <a:r>
              <a:rPr lang="en-US" dirty="0" smtClean="0"/>
              <a:t>provides security in the following ways:</a:t>
            </a:r>
          </a:p>
          <a:p>
            <a:pPr eaLnBrk="1" hangingPunct="1"/>
            <a:endParaRPr lang="en-US" dirty="0" smtClean="0"/>
          </a:p>
          <a:p>
            <a:pPr eaLnBrk="1" hangingPunct="1"/>
            <a:r>
              <a:rPr lang="en-US" dirty="0" smtClean="0"/>
              <a:t>• The ID determines whether the user is authorized to gain access to a system.</a:t>
            </a:r>
          </a:p>
          <a:p>
            <a:pPr eaLnBrk="1" hangingPunct="1"/>
            <a:r>
              <a:rPr lang="en-US" dirty="0" smtClean="0"/>
              <a:t>In some systems, only those who already have an ID filed on the system are</a:t>
            </a:r>
          </a:p>
          <a:p>
            <a:pPr eaLnBrk="1" hangingPunct="1"/>
            <a:r>
              <a:rPr lang="en-US" dirty="0" smtClean="0"/>
              <a:t>allowed to gain access.</a:t>
            </a:r>
          </a:p>
          <a:p>
            <a:pPr eaLnBrk="1" hangingPunct="1"/>
            <a:endParaRPr lang="en-US" dirty="0" smtClean="0"/>
          </a:p>
          <a:p>
            <a:pPr eaLnBrk="1" hangingPunct="1"/>
            <a:r>
              <a:rPr lang="en-US" dirty="0" smtClean="0"/>
              <a:t>• The ID determines the privileges accorded to the user. A few users may have</a:t>
            </a:r>
          </a:p>
          <a:p>
            <a:pPr eaLnBrk="1" hangingPunct="1"/>
            <a:r>
              <a:rPr lang="en-US" dirty="0" smtClean="0"/>
              <a:t>supervisory or “superuser” status that enables them to read files and perform</a:t>
            </a:r>
          </a:p>
          <a:p>
            <a:pPr eaLnBrk="1" hangingPunct="1"/>
            <a:r>
              <a:rPr lang="en-US" dirty="0" smtClean="0"/>
              <a:t>functions that are especially protected by the operating system. Some systems</a:t>
            </a:r>
          </a:p>
          <a:p>
            <a:pPr eaLnBrk="1" hangingPunct="1"/>
            <a:r>
              <a:rPr lang="en-US" dirty="0" smtClean="0"/>
              <a:t>have guest or anonymous accounts, and users of these accounts have more</a:t>
            </a:r>
          </a:p>
          <a:p>
            <a:pPr eaLnBrk="1" hangingPunct="1"/>
            <a:r>
              <a:rPr lang="en-US" dirty="0" smtClean="0"/>
              <a:t>limited privileges than others.</a:t>
            </a:r>
          </a:p>
          <a:p>
            <a:pPr eaLnBrk="1" hangingPunct="1"/>
            <a:endParaRPr lang="en-US" dirty="0" smtClean="0"/>
          </a:p>
          <a:p>
            <a:pPr eaLnBrk="1" hangingPunct="1"/>
            <a:r>
              <a:rPr lang="en-US" dirty="0" smtClean="0"/>
              <a:t>The ID is used in what is referred to as discretionary access control. For example,</a:t>
            </a:r>
          </a:p>
          <a:p>
            <a:pPr eaLnBrk="1" hangingPunct="1"/>
            <a:r>
              <a:rPr lang="en-US" dirty="0" smtClean="0"/>
              <a:t>by listing the IDs of the other users, a user may grant permission to them</a:t>
            </a:r>
          </a:p>
          <a:p>
            <a:pPr eaLnBrk="1" hangingPunct="1"/>
            <a:r>
              <a:rPr lang="en-US" dirty="0" smtClean="0"/>
              <a:t>to read files owned by that user.</a:t>
            </a:r>
            <a:endParaRPr lang="en-US" dirty="0" smtClean="0">
              <a:latin typeface="Times" pitchFamily="-110" charset="0"/>
            </a:endParaRPr>
          </a:p>
        </p:txBody>
      </p:sp>
    </p:spTree>
    <p:extLst>
      <p:ext uri="{BB962C8B-B14F-4D97-AF65-F5344CB8AC3E}">
        <p14:creationId xmlns:p14="http://schemas.microsoft.com/office/powerpoint/2010/main" val="2634209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B2B41915-133C-7C43-A9A3-C8D1988F6A52}" type="slidenum">
              <a:rPr lang="en-AU"/>
              <a:pPr/>
              <a:t>11</a:t>
            </a:fld>
            <a:endParaRPr lang="en-AU" dirty="0"/>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r>
              <a:rPr lang="en-US" dirty="0" smtClean="0"/>
              <a:t>In this subsection, we outline the main forms of attack against password-based</a:t>
            </a:r>
          </a:p>
          <a:p>
            <a:pPr eaLnBrk="1" hangingPunct="1"/>
            <a:r>
              <a:rPr lang="en-US" dirty="0" smtClean="0"/>
              <a:t>authentication and briefly outline a countermeasure strategy. The remainder of</a:t>
            </a:r>
          </a:p>
          <a:p>
            <a:pPr eaLnBrk="1" hangingPunct="1"/>
            <a:r>
              <a:rPr lang="en-US" dirty="0" smtClean="0"/>
              <a:t>Section 3.2 goes into more detail on the key countermeasures.</a:t>
            </a:r>
          </a:p>
          <a:p>
            <a:pPr eaLnBrk="1" hangingPunct="1"/>
            <a:endParaRPr lang="en-US" dirty="0" smtClean="0"/>
          </a:p>
          <a:p>
            <a:pPr eaLnBrk="1" hangingPunct="1"/>
            <a:endParaRPr lang="en-US" dirty="0" smtClean="0"/>
          </a:p>
          <a:p>
            <a:pPr eaLnBrk="1" hangingPunct="1"/>
            <a:r>
              <a:rPr lang="en-US" dirty="0" smtClean="0"/>
              <a:t>We can identify the following attack strategies:</a:t>
            </a:r>
          </a:p>
          <a:p>
            <a:pPr eaLnBrk="1" hangingPunct="1"/>
            <a:endParaRPr lang="en-US" dirty="0" smtClean="0"/>
          </a:p>
          <a:p>
            <a:pPr eaLnBrk="1" hangingPunct="1"/>
            <a:r>
              <a:rPr lang="en-US" dirty="0" smtClean="0"/>
              <a:t>• </a:t>
            </a:r>
            <a:r>
              <a:rPr lang="en-US" b="1" dirty="0" smtClean="0"/>
              <a:t>Offline dictionary attack: Typically, strong access controls are used to protect</a:t>
            </a:r>
          </a:p>
          <a:p>
            <a:pPr eaLnBrk="1" hangingPunct="1"/>
            <a:r>
              <a:rPr lang="en-US" dirty="0" smtClean="0"/>
              <a:t>the system’s password file. However, experience shows that determined</a:t>
            </a:r>
          </a:p>
          <a:p>
            <a:pPr eaLnBrk="1" hangingPunct="1"/>
            <a:r>
              <a:rPr lang="en-US" dirty="0" smtClean="0"/>
              <a:t>hackers can frequently bypass such controls and gain access to the file. The</a:t>
            </a:r>
          </a:p>
          <a:p>
            <a:pPr eaLnBrk="1" hangingPunct="1"/>
            <a:r>
              <a:rPr lang="en-US" dirty="0" smtClean="0"/>
              <a:t>attacker obtains the system password file and compares the password hashes</a:t>
            </a:r>
          </a:p>
          <a:p>
            <a:pPr eaLnBrk="1" hangingPunct="1"/>
            <a:r>
              <a:rPr lang="en-US" dirty="0" smtClean="0"/>
              <a:t>against hashes of commonly used passwords. If a match is found, the attacker</a:t>
            </a:r>
          </a:p>
          <a:p>
            <a:pPr eaLnBrk="1" hangingPunct="1"/>
            <a:r>
              <a:rPr lang="en-US" dirty="0" smtClean="0"/>
              <a:t>can gain access by that ID/password combination. </a:t>
            </a:r>
          </a:p>
          <a:p>
            <a:pPr eaLnBrk="1" hangingPunct="1"/>
            <a:endParaRPr lang="en-US" dirty="0" smtClean="0"/>
          </a:p>
          <a:p>
            <a:pPr eaLnBrk="1" hangingPunct="1"/>
            <a:r>
              <a:rPr lang="en-US" dirty="0" smtClean="0"/>
              <a:t>• </a:t>
            </a:r>
            <a:r>
              <a:rPr lang="en-US" b="1" dirty="0" smtClean="0"/>
              <a:t>Specific account attack: The attacker targets a specific account and submits</a:t>
            </a:r>
          </a:p>
          <a:p>
            <a:pPr eaLnBrk="1" hangingPunct="1"/>
            <a:r>
              <a:rPr lang="en-US" dirty="0" smtClean="0"/>
              <a:t>password guesses until the correct password is discovered. </a:t>
            </a:r>
          </a:p>
          <a:p>
            <a:pPr eaLnBrk="1" hangingPunct="1"/>
            <a:endParaRPr lang="en-US" dirty="0" smtClean="0"/>
          </a:p>
          <a:p>
            <a:pPr eaLnBrk="1" hangingPunct="1"/>
            <a:r>
              <a:rPr lang="en-US" dirty="0" smtClean="0"/>
              <a:t>• </a:t>
            </a:r>
            <a:r>
              <a:rPr lang="en-US" b="1" dirty="0" smtClean="0"/>
              <a:t>Popular password attack: A variation of the preceding attack is to use a popular</a:t>
            </a:r>
          </a:p>
          <a:p>
            <a:pPr eaLnBrk="1" hangingPunct="1"/>
            <a:r>
              <a:rPr lang="en-US" dirty="0" smtClean="0"/>
              <a:t>password and try it against a wide range of user IDs. A user’s tendency</a:t>
            </a:r>
          </a:p>
          <a:p>
            <a:pPr eaLnBrk="1" hangingPunct="1"/>
            <a:r>
              <a:rPr lang="en-US" dirty="0" smtClean="0"/>
              <a:t>is to choose a password that is easily remembered; this unfortunately makes</a:t>
            </a:r>
          </a:p>
          <a:p>
            <a:pPr eaLnBrk="1" hangingPunct="1"/>
            <a:r>
              <a:rPr lang="en-US" dirty="0" smtClean="0"/>
              <a:t>the password easy to guess. </a:t>
            </a:r>
          </a:p>
          <a:p>
            <a:pPr eaLnBrk="1" hangingPunct="1"/>
            <a:endParaRPr lang="en-US" dirty="0" smtClean="0"/>
          </a:p>
          <a:p>
            <a:pPr eaLnBrk="1" hangingPunct="1"/>
            <a:r>
              <a:rPr lang="en-US" dirty="0" smtClean="0"/>
              <a:t>• </a:t>
            </a:r>
            <a:r>
              <a:rPr lang="en-US" b="1" dirty="0" smtClean="0"/>
              <a:t>Password guessing against single user: The attacker attempts to gain knowledge</a:t>
            </a:r>
          </a:p>
          <a:p>
            <a:pPr eaLnBrk="1" hangingPunct="1"/>
            <a:r>
              <a:rPr lang="en-US" dirty="0" smtClean="0"/>
              <a:t>about the account holder and system password policies and uses that</a:t>
            </a:r>
          </a:p>
          <a:p>
            <a:pPr eaLnBrk="1" hangingPunct="1"/>
            <a:r>
              <a:rPr lang="en-US" dirty="0" smtClean="0"/>
              <a:t>knowledge to guess the password. </a:t>
            </a:r>
          </a:p>
          <a:p>
            <a:pPr eaLnBrk="1" hangingPunct="1"/>
            <a:endParaRPr lang="en-US" dirty="0" smtClean="0"/>
          </a:p>
          <a:p>
            <a:pPr eaLnBrk="1" hangingPunct="1"/>
            <a:r>
              <a:rPr lang="en-US" dirty="0" smtClean="0"/>
              <a:t>• </a:t>
            </a:r>
            <a:r>
              <a:rPr lang="en-US" b="1" dirty="0" smtClean="0"/>
              <a:t>Workstation hijacking; The attacker waits until a logged-in workstation is</a:t>
            </a:r>
          </a:p>
          <a:p>
            <a:pPr eaLnBrk="1" hangingPunct="1"/>
            <a:r>
              <a:rPr lang="en-US" dirty="0" smtClean="0"/>
              <a:t>unattended. </a:t>
            </a:r>
          </a:p>
          <a:p>
            <a:pPr eaLnBrk="1" hangingPunct="1"/>
            <a:endParaRPr lang="en-US" dirty="0" smtClean="0"/>
          </a:p>
          <a:p>
            <a:pPr eaLnBrk="1" hangingPunct="1"/>
            <a:r>
              <a:rPr lang="en-US" dirty="0" smtClean="0"/>
              <a:t>• </a:t>
            </a:r>
            <a:r>
              <a:rPr lang="en-US" b="1" dirty="0" smtClean="0"/>
              <a:t>Exploiting user mistakes: If the system assigns a password, then the user is</a:t>
            </a:r>
          </a:p>
          <a:p>
            <a:pPr eaLnBrk="1" hangingPunct="1"/>
            <a:r>
              <a:rPr lang="en-US" dirty="0" smtClean="0"/>
              <a:t>more likely to write it down because it is difficult to remember. This situation</a:t>
            </a:r>
          </a:p>
          <a:p>
            <a:pPr eaLnBrk="1" hangingPunct="1"/>
            <a:r>
              <a:rPr lang="en-US" dirty="0" smtClean="0"/>
              <a:t>creates the potential for an adversary to read the written password. A user</a:t>
            </a:r>
          </a:p>
          <a:p>
            <a:pPr eaLnBrk="1" hangingPunct="1"/>
            <a:r>
              <a:rPr lang="en-US" dirty="0" smtClean="0"/>
              <a:t>may intentionally share a password, to enable a colleague to share files, for</a:t>
            </a:r>
          </a:p>
          <a:p>
            <a:pPr eaLnBrk="1" hangingPunct="1"/>
            <a:r>
              <a:rPr lang="en-US" dirty="0" smtClean="0"/>
              <a:t>example. Also, attackers are frequently successful in obtaining passwords by</a:t>
            </a:r>
          </a:p>
          <a:p>
            <a:pPr eaLnBrk="1" hangingPunct="1"/>
            <a:r>
              <a:rPr lang="en-US" dirty="0" smtClean="0"/>
              <a:t>using social engineering tactics that trick the user or an account manager into</a:t>
            </a:r>
          </a:p>
          <a:p>
            <a:pPr eaLnBrk="1" hangingPunct="1"/>
            <a:r>
              <a:rPr lang="en-US" dirty="0" smtClean="0"/>
              <a:t>revealing a password. Many computer systems are shipped with preconfigured</a:t>
            </a:r>
          </a:p>
          <a:p>
            <a:pPr eaLnBrk="1" hangingPunct="1"/>
            <a:r>
              <a:rPr lang="en-US" dirty="0" smtClean="0"/>
              <a:t>passwords for system administrators. Unless these preconfigured passwords</a:t>
            </a:r>
          </a:p>
          <a:p>
            <a:pPr eaLnBrk="1" hangingPunct="1"/>
            <a:r>
              <a:rPr lang="en-US" dirty="0" smtClean="0"/>
              <a:t>are changed, they are easily guessed. </a:t>
            </a:r>
          </a:p>
          <a:p>
            <a:pPr eaLnBrk="1" hangingPunct="1"/>
            <a:endParaRPr lang="en-US" dirty="0" smtClean="0"/>
          </a:p>
          <a:p>
            <a:pPr eaLnBrk="1" hangingPunct="1"/>
            <a:r>
              <a:rPr lang="en-US" dirty="0" smtClean="0"/>
              <a:t>• </a:t>
            </a:r>
            <a:r>
              <a:rPr lang="en-US" b="1" dirty="0" smtClean="0"/>
              <a:t>Exploiting multiple password use. Attacks can also become much more</a:t>
            </a:r>
          </a:p>
          <a:p>
            <a:pPr eaLnBrk="1" hangingPunct="1"/>
            <a:r>
              <a:rPr lang="en-US" dirty="0" smtClean="0"/>
              <a:t>effective or damaging if different network devices share the same or a similar</a:t>
            </a:r>
          </a:p>
          <a:p>
            <a:pPr eaLnBrk="1" hangingPunct="1"/>
            <a:r>
              <a:rPr lang="en-US" dirty="0" smtClean="0"/>
              <a:t>password for a given user. </a:t>
            </a:r>
          </a:p>
          <a:p>
            <a:pPr eaLnBrk="1" hangingPunct="1"/>
            <a:endParaRPr lang="en-US" dirty="0" smtClean="0"/>
          </a:p>
          <a:p>
            <a:pPr eaLnBrk="1" hangingPunct="1"/>
            <a:r>
              <a:rPr lang="en-US" dirty="0" smtClean="0"/>
              <a:t>• </a:t>
            </a:r>
            <a:r>
              <a:rPr lang="en-US" b="1" dirty="0" smtClean="0"/>
              <a:t>Electronic monitoring: If a password is communicated across a network to</a:t>
            </a:r>
          </a:p>
          <a:p>
            <a:pPr eaLnBrk="1" hangingPunct="1"/>
            <a:r>
              <a:rPr lang="en-US" dirty="0" smtClean="0"/>
              <a:t>log on to a remote system, it is vulnerable to eavesdropping. Simple encryption</a:t>
            </a:r>
          </a:p>
          <a:p>
            <a:pPr eaLnBrk="1" hangingPunct="1"/>
            <a:r>
              <a:rPr lang="en-US" dirty="0" smtClean="0"/>
              <a:t>will not fix this problem, because the encrypted password is, in effect, the</a:t>
            </a:r>
          </a:p>
          <a:p>
            <a:pPr eaLnBrk="1" hangingPunct="1"/>
            <a:r>
              <a:rPr lang="en-US" dirty="0" smtClean="0"/>
              <a:t>password and can be observed and reused by an adversary</a:t>
            </a:r>
            <a:endParaRPr lang="en-US" dirty="0" smtClean="0">
              <a:latin typeface="Times New Roman" pitchFamily="-110" charset="0"/>
            </a:endParaRPr>
          </a:p>
        </p:txBody>
      </p:sp>
    </p:spTree>
    <p:extLst>
      <p:ext uri="{BB962C8B-B14F-4D97-AF65-F5344CB8AC3E}">
        <p14:creationId xmlns:p14="http://schemas.microsoft.com/office/powerpoint/2010/main" val="12676244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7ED40824-7044-0740-8B94-0B102ADF18B5}" type="slidenum">
              <a:rPr lang="en-AU"/>
              <a:pPr/>
              <a:t>12</a:t>
            </a:fld>
            <a:endParaRPr lang="en-AU" dirty="0"/>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r>
              <a:rPr lang="en-US" dirty="0" smtClean="0"/>
              <a:t>Typically, a system that uses password-based authentication maintains a password</a:t>
            </a:r>
          </a:p>
          <a:p>
            <a:pPr eaLnBrk="1" hangingPunct="1"/>
            <a:r>
              <a:rPr lang="en-US" dirty="0" smtClean="0"/>
              <a:t>file indexed by user ID. One technique that is typically used is to store not the user’s</a:t>
            </a:r>
          </a:p>
          <a:p>
            <a:pPr eaLnBrk="1" hangingPunct="1"/>
            <a:r>
              <a:rPr lang="en-US" dirty="0" smtClean="0"/>
              <a:t>password but a one-way hash function of the password, as described subsequently.</a:t>
            </a:r>
          </a:p>
          <a:p>
            <a:pPr eaLnBrk="1" hangingPunct="1"/>
            <a:endParaRPr lang="en-US" dirty="0" smtClean="0">
              <a:latin typeface="Times New Roman" pitchFamily="-110" charset="0"/>
            </a:endParaRPr>
          </a:p>
          <a:p>
            <a:pPr eaLnBrk="1" hangingPunct="1"/>
            <a:r>
              <a:rPr lang="en-US" dirty="0" smtClean="0"/>
              <a:t>• </a:t>
            </a:r>
            <a:r>
              <a:rPr lang="en-US" b="1" dirty="0" smtClean="0"/>
              <a:t>Offline dictionary attack:  </a:t>
            </a:r>
            <a:r>
              <a:rPr lang="en-US" dirty="0" smtClean="0"/>
              <a:t>Countermeasures include</a:t>
            </a:r>
          </a:p>
          <a:p>
            <a:pPr eaLnBrk="1" hangingPunct="1"/>
            <a:r>
              <a:rPr lang="en-US" dirty="0" smtClean="0"/>
              <a:t>controls to prevent unauthorized access to the password file, intrusion detection</a:t>
            </a:r>
          </a:p>
          <a:p>
            <a:pPr eaLnBrk="1" hangingPunct="1"/>
            <a:r>
              <a:rPr lang="en-US" dirty="0" smtClean="0"/>
              <a:t>measures to identify a compromise, and rapid reissuance of passwords</a:t>
            </a:r>
          </a:p>
          <a:p>
            <a:pPr eaLnBrk="1" hangingPunct="1"/>
            <a:r>
              <a:rPr lang="en-US" dirty="0" smtClean="0"/>
              <a:t>should the password file be compromised.</a:t>
            </a:r>
          </a:p>
          <a:p>
            <a:pPr eaLnBrk="1" hangingPunct="1"/>
            <a:endParaRPr lang="en-US" dirty="0" smtClean="0"/>
          </a:p>
          <a:p>
            <a:pPr eaLnBrk="1" hangingPunct="1"/>
            <a:r>
              <a:rPr lang="en-US" dirty="0" smtClean="0"/>
              <a:t>• </a:t>
            </a:r>
            <a:r>
              <a:rPr lang="en-US" b="1" dirty="0" smtClean="0"/>
              <a:t>Specific account attack: </a:t>
            </a:r>
            <a:r>
              <a:rPr lang="en-US" dirty="0" smtClean="0"/>
              <a:t>The standard countermeasure</a:t>
            </a:r>
          </a:p>
          <a:p>
            <a:pPr eaLnBrk="1" hangingPunct="1"/>
            <a:r>
              <a:rPr lang="en-US" dirty="0" smtClean="0"/>
              <a:t>is an account lockout mechanism, which locks out access to the</a:t>
            </a:r>
          </a:p>
          <a:p>
            <a:pPr eaLnBrk="1" hangingPunct="1"/>
            <a:r>
              <a:rPr lang="en-US" dirty="0" smtClean="0"/>
              <a:t>account after a number of failed login attempts. Typical practice is no more</a:t>
            </a:r>
          </a:p>
          <a:p>
            <a:pPr eaLnBrk="1" hangingPunct="1"/>
            <a:r>
              <a:rPr lang="en-US" dirty="0" smtClean="0"/>
              <a:t>than five access attempts.</a:t>
            </a:r>
          </a:p>
          <a:p>
            <a:pPr eaLnBrk="1" hangingPunct="1"/>
            <a:endParaRPr lang="en-US" dirty="0" smtClean="0"/>
          </a:p>
          <a:p>
            <a:pPr eaLnBrk="1" hangingPunct="1"/>
            <a:r>
              <a:rPr lang="en-US" dirty="0" smtClean="0"/>
              <a:t>• </a:t>
            </a:r>
            <a:r>
              <a:rPr lang="en-US" b="1" dirty="0" smtClean="0"/>
              <a:t>Popular password attack: </a:t>
            </a:r>
            <a:r>
              <a:rPr lang="en-US" dirty="0" smtClean="0"/>
              <a:t>Countermeasures include policies to inhibit the</a:t>
            </a:r>
          </a:p>
          <a:p>
            <a:pPr eaLnBrk="1" hangingPunct="1"/>
            <a:r>
              <a:rPr lang="en-US" dirty="0" smtClean="0"/>
              <a:t>selection by users of common passwords and scanning the IP addresses of</a:t>
            </a:r>
          </a:p>
          <a:p>
            <a:pPr eaLnBrk="1" hangingPunct="1"/>
            <a:r>
              <a:rPr lang="en-US" dirty="0" smtClean="0"/>
              <a:t>authentication requests and client cookies for submission patterns.</a:t>
            </a:r>
          </a:p>
          <a:p>
            <a:pPr eaLnBrk="1" hangingPunct="1"/>
            <a:endParaRPr lang="en-US" dirty="0" smtClean="0"/>
          </a:p>
          <a:p>
            <a:pPr eaLnBrk="1" hangingPunct="1"/>
            <a:r>
              <a:rPr lang="en-US" dirty="0" smtClean="0"/>
              <a:t>• </a:t>
            </a:r>
            <a:r>
              <a:rPr lang="en-US" b="1" dirty="0" smtClean="0"/>
              <a:t>Password guessing against single user: </a:t>
            </a:r>
            <a:r>
              <a:rPr lang="en-US" dirty="0" smtClean="0"/>
              <a:t>Countermeasures include training in and</a:t>
            </a:r>
          </a:p>
          <a:p>
            <a:pPr eaLnBrk="1" hangingPunct="1"/>
            <a:r>
              <a:rPr lang="en-US" dirty="0" smtClean="0"/>
              <a:t>enforcement of password policies that make passwords difficult to guess.</a:t>
            </a:r>
          </a:p>
          <a:p>
            <a:pPr eaLnBrk="1" hangingPunct="1"/>
            <a:r>
              <a:rPr lang="en-US" dirty="0" smtClean="0"/>
              <a:t>Such policies address the secrecy, minimum length of the password, character</a:t>
            </a:r>
          </a:p>
          <a:p>
            <a:pPr eaLnBrk="1" hangingPunct="1"/>
            <a:r>
              <a:rPr lang="en-US" dirty="0" smtClean="0"/>
              <a:t>set, prohibition against using well-known user identifiers, and length of time</a:t>
            </a:r>
          </a:p>
          <a:p>
            <a:pPr eaLnBrk="1" hangingPunct="1"/>
            <a:r>
              <a:rPr lang="en-US" dirty="0" smtClean="0"/>
              <a:t>before the password must be changed.</a:t>
            </a:r>
          </a:p>
          <a:p>
            <a:pPr eaLnBrk="1" hangingPunct="1"/>
            <a:endParaRPr lang="en-US" dirty="0" smtClean="0"/>
          </a:p>
          <a:p>
            <a:pPr eaLnBrk="1" hangingPunct="1"/>
            <a:r>
              <a:rPr lang="en-US" dirty="0" smtClean="0"/>
              <a:t>• </a:t>
            </a:r>
            <a:r>
              <a:rPr lang="en-US" b="1" dirty="0" smtClean="0"/>
              <a:t>Workstation hijacking; </a:t>
            </a:r>
            <a:r>
              <a:rPr lang="en-US" dirty="0" smtClean="0"/>
              <a:t>The standard countermeasure is automatically logging the workstation</a:t>
            </a:r>
          </a:p>
          <a:p>
            <a:pPr eaLnBrk="1" hangingPunct="1"/>
            <a:r>
              <a:rPr lang="en-US" dirty="0" smtClean="0"/>
              <a:t>out after a period of inactivity. Intrusion detection schemes can be</a:t>
            </a:r>
          </a:p>
          <a:p>
            <a:pPr eaLnBrk="1" hangingPunct="1"/>
            <a:r>
              <a:rPr lang="en-US" dirty="0" smtClean="0"/>
              <a:t>used to detect changes in user behavior.</a:t>
            </a:r>
          </a:p>
          <a:p>
            <a:pPr eaLnBrk="1" hangingPunct="1"/>
            <a:endParaRPr lang="en-US" dirty="0" smtClean="0"/>
          </a:p>
          <a:p>
            <a:pPr eaLnBrk="1" hangingPunct="1"/>
            <a:r>
              <a:rPr lang="en-US" dirty="0" smtClean="0"/>
              <a:t>• </a:t>
            </a:r>
            <a:r>
              <a:rPr lang="en-US" b="1" dirty="0" smtClean="0"/>
              <a:t>Exploiting user mistakes: </a:t>
            </a:r>
            <a:r>
              <a:rPr lang="en-US" dirty="0" smtClean="0"/>
              <a:t>Countermeasures include user training,</a:t>
            </a:r>
          </a:p>
          <a:p>
            <a:pPr eaLnBrk="1" hangingPunct="1"/>
            <a:r>
              <a:rPr lang="en-US" dirty="0" smtClean="0"/>
              <a:t>intrusion detection, and simpler passwords combined with another authentication</a:t>
            </a:r>
          </a:p>
          <a:p>
            <a:pPr eaLnBrk="1" hangingPunct="1"/>
            <a:r>
              <a:rPr lang="en-US" dirty="0" smtClean="0"/>
              <a:t>mechanism.</a:t>
            </a:r>
          </a:p>
          <a:p>
            <a:pPr eaLnBrk="1" hangingPunct="1"/>
            <a:endParaRPr lang="en-US" dirty="0" smtClean="0"/>
          </a:p>
          <a:p>
            <a:pPr eaLnBrk="1" hangingPunct="1"/>
            <a:r>
              <a:rPr lang="en-US" dirty="0" smtClean="0"/>
              <a:t>• </a:t>
            </a:r>
            <a:r>
              <a:rPr lang="en-US" b="1" dirty="0" smtClean="0"/>
              <a:t>Exploiting multiple password use. </a:t>
            </a:r>
            <a:r>
              <a:rPr lang="en-US" dirty="0" smtClean="0"/>
              <a:t>Countermeasures include a policy that forbids the</a:t>
            </a:r>
          </a:p>
          <a:p>
            <a:pPr eaLnBrk="1" hangingPunct="1"/>
            <a:r>
              <a:rPr lang="en-US" dirty="0" smtClean="0"/>
              <a:t>same or similar password on particular network devices.</a:t>
            </a:r>
          </a:p>
          <a:p>
            <a:pPr eaLnBrk="1" hangingPunct="1"/>
            <a:endParaRPr lang="en-US" dirty="0" smtClean="0"/>
          </a:p>
          <a:p>
            <a:pPr eaLnBrk="1" hangingPunct="1"/>
            <a:r>
              <a:rPr lang="en-US" dirty="0" smtClean="0"/>
              <a:t>• </a:t>
            </a:r>
            <a:r>
              <a:rPr lang="en-US" b="1" dirty="0" smtClean="0"/>
              <a:t>Electronic monitoring: If a password is communicated across a network to</a:t>
            </a:r>
          </a:p>
          <a:p>
            <a:pPr eaLnBrk="1" hangingPunct="1"/>
            <a:r>
              <a:rPr lang="en-US" dirty="0" smtClean="0"/>
              <a:t>log on to a remote system, it is vulnerable to eavesdropping. Simple encryption</a:t>
            </a:r>
          </a:p>
          <a:p>
            <a:pPr eaLnBrk="1" hangingPunct="1"/>
            <a:r>
              <a:rPr lang="en-US" dirty="0" smtClean="0"/>
              <a:t>will not fix this problem, because the encrypted password is, in effect, the</a:t>
            </a:r>
          </a:p>
          <a:p>
            <a:pPr eaLnBrk="1" hangingPunct="1"/>
            <a:r>
              <a:rPr lang="en-US" dirty="0" smtClean="0"/>
              <a:t>password and can be observed and reused by an adversary</a:t>
            </a:r>
            <a:endParaRPr lang="en-US" dirty="0" smtClean="0">
              <a:latin typeface="Times New Roman" pitchFamily="-110" charset="0"/>
            </a:endParaRPr>
          </a:p>
          <a:p>
            <a:pPr eaLnBrk="1" hangingPunct="1"/>
            <a:endParaRPr lang="en-US" dirty="0" smtClean="0">
              <a:latin typeface="Times New Roman" pitchFamily="-110" charset="0"/>
            </a:endParaRPr>
          </a:p>
        </p:txBody>
      </p:sp>
    </p:spTree>
    <p:extLst>
      <p:ext uri="{BB962C8B-B14F-4D97-AF65-F5344CB8AC3E}">
        <p14:creationId xmlns:p14="http://schemas.microsoft.com/office/powerpoint/2010/main" val="3495540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6EC19E9C-B69F-7445-B22B-164B4BA7C0F3}" type="slidenum">
              <a:rPr lang="en-AU"/>
              <a:pPr/>
              <a:t>13</a:t>
            </a:fld>
            <a:endParaRPr lang="en-AU" dirty="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r>
              <a:rPr lang="en-US" dirty="0" smtClean="0"/>
              <a:t>A widely used password security technique is the use of hashed passwords and a salt</a:t>
            </a:r>
          </a:p>
          <a:p>
            <a:r>
              <a:rPr lang="en-US" dirty="0" smtClean="0"/>
              <a:t>value. This scheme is found on virtually all UNIX variants as well as on a number</a:t>
            </a:r>
          </a:p>
          <a:p>
            <a:r>
              <a:rPr lang="en-US" dirty="0" smtClean="0"/>
              <a:t>of other operating systems. The following procedure is employed (Figure 3.1a). To</a:t>
            </a:r>
          </a:p>
          <a:p>
            <a:r>
              <a:rPr lang="en-US" dirty="0" smtClean="0"/>
              <a:t>load a new password into the system, the user selects or is assigned a password. This</a:t>
            </a:r>
          </a:p>
          <a:p>
            <a:r>
              <a:rPr lang="en-US" dirty="0" smtClean="0"/>
              <a:t>password is combined with a fixed-length </a:t>
            </a:r>
            <a:r>
              <a:rPr lang="en-US" b="1" dirty="0" smtClean="0"/>
              <a:t>salt value [MORR79]. In older implementations,</a:t>
            </a:r>
          </a:p>
          <a:p>
            <a:r>
              <a:rPr lang="en-US" dirty="0" smtClean="0"/>
              <a:t>this value is related to the time at which the password is assigned to the user.</a:t>
            </a:r>
          </a:p>
          <a:p>
            <a:r>
              <a:rPr lang="en-US" dirty="0" smtClean="0"/>
              <a:t>Newer implementations use a pseudorandom or random number. The password</a:t>
            </a:r>
          </a:p>
          <a:p>
            <a:r>
              <a:rPr lang="en-US" dirty="0" smtClean="0"/>
              <a:t>and salt serve as inputs to a hashing algorithm to produce a fixed-length hash code.</a:t>
            </a:r>
          </a:p>
          <a:p>
            <a:r>
              <a:rPr lang="en-US" dirty="0" smtClean="0"/>
              <a:t>The hash algorithm is designed to be slow to execute to thwart attacks. The hashed</a:t>
            </a:r>
          </a:p>
          <a:p>
            <a:r>
              <a:rPr lang="en-US" dirty="0" smtClean="0"/>
              <a:t>password is then stored, together with a plaintext copy of the salt, in the password</a:t>
            </a:r>
          </a:p>
          <a:p>
            <a:r>
              <a:rPr lang="en-US" dirty="0" smtClean="0"/>
              <a:t>file for the corresponding user ID. The hashed-password method has been shown to</a:t>
            </a:r>
          </a:p>
          <a:p>
            <a:r>
              <a:rPr lang="en-US" dirty="0" smtClean="0"/>
              <a:t>be secure against a variety of cryptanalytic attacks [WAGN00].</a:t>
            </a:r>
          </a:p>
          <a:p>
            <a:endParaRPr lang="en-US" dirty="0" smtClean="0"/>
          </a:p>
          <a:p>
            <a:r>
              <a:rPr lang="en-US" dirty="0" smtClean="0"/>
              <a:t>When a user attempts to log on to a UNIX system, the user provides an ID</a:t>
            </a:r>
          </a:p>
          <a:p>
            <a:r>
              <a:rPr lang="en-US" dirty="0" smtClean="0"/>
              <a:t>and a password (Figure 3.1b). The operating system uses the ID to index into the</a:t>
            </a:r>
          </a:p>
          <a:p>
            <a:r>
              <a:rPr lang="en-US" dirty="0" smtClean="0"/>
              <a:t>password file and retrieve the plaintext salt and the encrypted password. The salt</a:t>
            </a:r>
          </a:p>
          <a:p>
            <a:r>
              <a:rPr lang="en-US" dirty="0" smtClean="0"/>
              <a:t>and user-supplied password are used as input to the encryption routine. If the result</a:t>
            </a:r>
          </a:p>
          <a:p>
            <a:r>
              <a:rPr lang="en-US" dirty="0" smtClean="0"/>
              <a:t>matches the stored value, the password is accepted.</a:t>
            </a:r>
          </a:p>
          <a:p>
            <a:endParaRPr lang="en-US" dirty="0" smtClean="0"/>
          </a:p>
          <a:p>
            <a:r>
              <a:rPr lang="en-US" dirty="0" smtClean="0"/>
              <a:t>The salt serves three purposes:</a:t>
            </a:r>
          </a:p>
          <a:p>
            <a:endParaRPr lang="en-US" dirty="0" smtClean="0"/>
          </a:p>
          <a:p>
            <a:r>
              <a:rPr lang="en-US" dirty="0" smtClean="0"/>
              <a:t>• It prevents duplicate passwords from being visible in the password file. Even if</a:t>
            </a:r>
          </a:p>
          <a:p>
            <a:r>
              <a:rPr lang="en-US" dirty="0" smtClean="0"/>
              <a:t>two users choose the same password, those passwords will be assigned different</a:t>
            </a:r>
          </a:p>
          <a:p>
            <a:r>
              <a:rPr lang="en-US" dirty="0" smtClean="0"/>
              <a:t>salt values. Hence, the hashed passwords of the two users will differ.</a:t>
            </a:r>
          </a:p>
          <a:p>
            <a:endParaRPr lang="en-US" dirty="0" smtClean="0"/>
          </a:p>
          <a:p>
            <a:r>
              <a:rPr lang="en-US" dirty="0" smtClean="0"/>
              <a:t>• It greatly increases the difficulty of offline dictionary attacks. For a salt of</a:t>
            </a:r>
          </a:p>
          <a:p>
            <a:r>
              <a:rPr lang="en-US" dirty="0" smtClean="0"/>
              <a:t>length </a:t>
            </a:r>
            <a:r>
              <a:rPr lang="en-US" i="1" dirty="0" smtClean="0"/>
              <a:t>b bits, the number of possible passwords is increased by a factor of 2b,</a:t>
            </a:r>
          </a:p>
          <a:p>
            <a:r>
              <a:rPr lang="en-US" dirty="0" smtClean="0"/>
              <a:t>increasing the difficulty of guessing a password in a dictionary attack.</a:t>
            </a:r>
          </a:p>
          <a:p>
            <a:endParaRPr lang="en-US" dirty="0" smtClean="0"/>
          </a:p>
          <a:p>
            <a:r>
              <a:rPr lang="en-US" dirty="0" smtClean="0"/>
              <a:t>• It becomes nearly impossible to find out whether a person with passwords on</a:t>
            </a:r>
          </a:p>
          <a:p>
            <a:r>
              <a:rPr lang="en-US" dirty="0" smtClean="0"/>
              <a:t>two or more systems has used the same password on all of them.</a:t>
            </a:r>
          </a:p>
          <a:p>
            <a:endParaRPr lang="en-US" dirty="0" smtClean="0"/>
          </a:p>
          <a:p>
            <a:r>
              <a:rPr lang="en-US" dirty="0" smtClean="0"/>
              <a:t>To see the second point, consider the way that an offline dictionary attack</a:t>
            </a:r>
          </a:p>
          <a:p>
            <a:r>
              <a:rPr lang="en-US" dirty="0" smtClean="0"/>
              <a:t>would work. The attacker obtains a copy of the password file. Suppose first that</a:t>
            </a:r>
          </a:p>
          <a:p>
            <a:r>
              <a:rPr lang="en-US" dirty="0" smtClean="0"/>
              <a:t>the salt is not used. The attacker’s goal is to guess a single password. To that end,</a:t>
            </a:r>
          </a:p>
          <a:p>
            <a:r>
              <a:rPr lang="en-US" dirty="0" smtClean="0"/>
              <a:t>the attacker submits a large number of likely passwords to the hashing function.</a:t>
            </a:r>
          </a:p>
          <a:p>
            <a:r>
              <a:rPr lang="en-US" dirty="0" smtClean="0"/>
              <a:t>If any of the guesses matches one of the hashes in the file, then the attacker</a:t>
            </a:r>
          </a:p>
          <a:p>
            <a:r>
              <a:rPr lang="en-US" dirty="0" smtClean="0"/>
              <a:t>has found a password that is in the file. But faced with the UNIX scheme, the</a:t>
            </a:r>
          </a:p>
          <a:p>
            <a:r>
              <a:rPr lang="en-US" dirty="0" smtClean="0"/>
              <a:t>attacker must take each guess and submit it to the hash function once for each</a:t>
            </a:r>
          </a:p>
          <a:p>
            <a:r>
              <a:rPr lang="en-US" dirty="0" smtClean="0"/>
              <a:t>salt value in the dictionary file, multiplying the number of guesses that must be</a:t>
            </a:r>
          </a:p>
          <a:p>
            <a:r>
              <a:rPr lang="en-US" dirty="0" smtClean="0"/>
              <a:t>checked.</a:t>
            </a:r>
          </a:p>
          <a:p>
            <a:endParaRPr lang="en-US" dirty="0" smtClean="0"/>
          </a:p>
          <a:p>
            <a:r>
              <a:rPr lang="en-US" dirty="0" smtClean="0"/>
              <a:t>There are two threats to the UNIX password scheme. First, a user can gain</a:t>
            </a:r>
          </a:p>
          <a:p>
            <a:r>
              <a:rPr lang="en-US" dirty="0" smtClean="0"/>
              <a:t>access on a machine using a guest account or by some other means and then run a</a:t>
            </a:r>
          </a:p>
          <a:p>
            <a:r>
              <a:rPr lang="en-US" dirty="0" smtClean="0"/>
              <a:t>password guessing program, called a password cracker, on that machine. The attacker</a:t>
            </a:r>
          </a:p>
          <a:p>
            <a:r>
              <a:rPr lang="en-US" dirty="0" smtClean="0"/>
              <a:t>should be able to check many thousands of possible passwords with little resource</a:t>
            </a:r>
          </a:p>
          <a:p>
            <a:r>
              <a:rPr lang="en-US" dirty="0" smtClean="0"/>
              <a:t>consumption. In addition, if an opponent is able to obtain a copy of the password</a:t>
            </a:r>
          </a:p>
          <a:p>
            <a:r>
              <a:rPr lang="en-US" dirty="0" smtClean="0"/>
              <a:t>file, then a cracker program can be run on another machine at leisure. This enables</a:t>
            </a:r>
          </a:p>
          <a:p>
            <a:r>
              <a:rPr lang="en-US" dirty="0" smtClean="0"/>
              <a:t>the opponent to run through millions of possible passwords in a reasonable period.</a:t>
            </a:r>
            <a:endParaRPr lang="en-US" dirty="0" smtClean="0">
              <a:latin typeface="Times New Roman" pitchFamily="-110" charset="0"/>
            </a:endParaRPr>
          </a:p>
        </p:txBody>
      </p:sp>
    </p:spTree>
    <p:extLst>
      <p:ext uri="{BB962C8B-B14F-4D97-AF65-F5344CB8AC3E}">
        <p14:creationId xmlns:p14="http://schemas.microsoft.com/office/powerpoint/2010/main" val="23844817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142922EE-56E0-6E4B-B4B7-E55F3B98EC30}" type="slidenum">
              <a:rPr lang="en-AU"/>
              <a:pPr/>
              <a:t>14</a:t>
            </a:fld>
            <a:endParaRPr lang="en-AU" dirty="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r>
              <a:rPr lang="en-US" dirty="0" smtClean="0"/>
              <a:t>Since the original development of UNIX, most implementations</a:t>
            </a:r>
          </a:p>
          <a:p>
            <a:r>
              <a:rPr lang="en-US" dirty="0" smtClean="0"/>
              <a:t>have relied on the following password scheme. Each user selects a password</a:t>
            </a:r>
          </a:p>
          <a:p>
            <a:r>
              <a:rPr lang="en-US" dirty="0" smtClean="0"/>
              <a:t>of up to eight printable characters in length. This is converted into a 56-bit value</a:t>
            </a:r>
          </a:p>
          <a:p>
            <a:r>
              <a:rPr lang="en-US" dirty="0" smtClean="0"/>
              <a:t>(using 7-bit ASCII) that serves as the key input to an encryption routine. The hash</a:t>
            </a:r>
          </a:p>
          <a:p>
            <a:r>
              <a:rPr lang="en-US" dirty="0" smtClean="0"/>
              <a:t>routine, known as crypt(3), is based on DES. A 12-bit salt value is used. The modified</a:t>
            </a:r>
          </a:p>
          <a:p>
            <a:r>
              <a:rPr lang="en-US" dirty="0" smtClean="0"/>
              <a:t>DES algorithm is executed with a data input consisting of a 64-bit block of zeros. The</a:t>
            </a:r>
          </a:p>
          <a:p>
            <a:r>
              <a:rPr lang="en-US" dirty="0" smtClean="0"/>
              <a:t>output of the algorithm then serves as input for a second encryption. This process is</a:t>
            </a:r>
          </a:p>
          <a:p>
            <a:r>
              <a:rPr lang="en-US" dirty="0" smtClean="0"/>
              <a:t>repeated for a total of 25 encryptions. The resulting 64-bit output is then translated</a:t>
            </a:r>
          </a:p>
          <a:p>
            <a:r>
              <a:rPr lang="en-US" dirty="0" smtClean="0"/>
              <a:t>into an 11-character sequence. The modification of the DES algorithm converts it</a:t>
            </a:r>
          </a:p>
          <a:p>
            <a:r>
              <a:rPr lang="en-US" dirty="0" smtClean="0"/>
              <a:t>into a one-way hash function. The crypt(3) routine is designed to discourage guessing</a:t>
            </a:r>
          </a:p>
          <a:p>
            <a:r>
              <a:rPr lang="en-US" dirty="0" smtClean="0"/>
              <a:t>attacks. Software implementations of DES are slow compared to hardware versions,</a:t>
            </a:r>
          </a:p>
          <a:p>
            <a:r>
              <a:rPr lang="en-US" dirty="0" smtClean="0"/>
              <a:t>and the use of 25 iterations multiplies the time required by 25.</a:t>
            </a:r>
          </a:p>
          <a:p>
            <a:endParaRPr lang="en-US" dirty="0" smtClean="0"/>
          </a:p>
          <a:p>
            <a:r>
              <a:rPr lang="en-US" dirty="0" smtClean="0"/>
              <a:t>This particular implementation is now considered woefully inadequate. For</a:t>
            </a:r>
          </a:p>
          <a:p>
            <a:r>
              <a:rPr lang="en-US" dirty="0" smtClean="0"/>
              <a:t>example, [PERR03] reports the results of a dictionary attack using a supercomputer.</a:t>
            </a:r>
          </a:p>
          <a:p>
            <a:r>
              <a:rPr lang="en-US" dirty="0" smtClean="0"/>
              <a:t>The attack was able to process over 50 million password guesses in about 80 minutes.</a:t>
            </a:r>
          </a:p>
          <a:p>
            <a:r>
              <a:rPr lang="en-US" dirty="0" smtClean="0"/>
              <a:t>Further, the results showed that for about $10,000 anyone should be able to do the</a:t>
            </a:r>
          </a:p>
          <a:p>
            <a:r>
              <a:rPr lang="en-US" dirty="0" smtClean="0"/>
              <a:t>same in a few months using one uniprocessor machine. Despite its known weaknesses,</a:t>
            </a:r>
          </a:p>
          <a:p>
            <a:r>
              <a:rPr lang="en-US" dirty="0" smtClean="0"/>
              <a:t>this UNIX scheme is still often required for compatibility with existing account management</a:t>
            </a:r>
          </a:p>
          <a:p>
            <a:r>
              <a:rPr lang="en-US" dirty="0" smtClean="0"/>
              <a:t>software or in multivendor environments.</a:t>
            </a:r>
          </a:p>
          <a:p>
            <a:endParaRPr lang="en-US" dirty="0" smtClean="0"/>
          </a:p>
          <a:p>
            <a:endParaRPr lang="en-US" dirty="0" smtClean="0"/>
          </a:p>
          <a:p>
            <a:endParaRPr lang="en-US" dirty="0" smtClean="0"/>
          </a:p>
          <a:p>
            <a:endParaRPr lang="en-US" dirty="0" smtClean="0"/>
          </a:p>
          <a:p>
            <a:endParaRPr lang="en-US" dirty="0" smtClean="0">
              <a:latin typeface="Times New Roman" pitchFamily="-110" charset="0"/>
            </a:endParaRPr>
          </a:p>
        </p:txBody>
      </p:sp>
    </p:spTree>
    <p:extLst>
      <p:ext uri="{BB962C8B-B14F-4D97-AF65-F5344CB8AC3E}">
        <p14:creationId xmlns:p14="http://schemas.microsoft.com/office/powerpoint/2010/main" val="41691258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217A0C48-98AC-904B-98F1-8C943E0BE643}" type="slidenum">
              <a:rPr lang="en-AU"/>
              <a:pPr/>
              <a:t>15</a:t>
            </a:fld>
            <a:endParaRPr lang="en-AU" dirty="0"/>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r>
              <a:rPr lang="en-US" dirty="0" smtClean="0"/>
              <a:t>There are other, much stronger, hash/salt schemes available for UNIX. The</a:t>
            </a:r>
          </a:p>
          <a:p>
            <a:r>
              <a:rPr lang="en-US" dirty="0" smtClean="0"/>
              <a:t>recommended hash function for many UNIX systems, including Linux, Solaris,</a:t>
            </a:r>
          </a:p>
          <a:p>
            <a:r>
              <a:rPr lang="en-US" dirty="0" smtClean="0"/>
              <a:t>and FreeBSD (a widely used open source UNIX), is based on the MD5 secure</a:t>
            </a:r>
          </a:p>
          <a:p>
            <a:r>
              <a:rPr lang="en-US" dirty="0" smtClean="0"/>
              <a:t>hash algorithm (which is similar to, but not as secure as SHA-1). The MD5 crypt</a:t>
            </a:r>
          </a:p>
          <a:p>
            <a:r>
              <a:rPr lang="en-US" dirty="0" smtClean="0"/>
              <a:t>routine uses a salt of up to 48 bits and effectively has no limitations on password</a:t>
            </a:r>
          </a:p>
          <a:p>
            <a:r>
              <a:rPr lang="en-US" dirty="0" smtClean="0"/>
              <a:t>length. It produces a 128-bit hash value. It is also far slower than crypt(3). To</a:t>
            </a:r>
          </a:p>
          <a:p>
            <a:r>
              <a:rPr lang="en-US" dirty="0" smtClean="0"/>
              <a:t>achieve the slowdown, MD5 crypt uses an inner loop with 1000 iterations.</a:t>
            </a:r>
          </a:p>
          <a:p>
            <a:endParaRPr lang="en-US" dirty="0" smtClean="0"/>
          </a:p>
          <a:p>
            <a:r>
              <a:rPr lang="en-US" dirty="0" smtClean="0"/>
              <a:t>Probably the most secure version of the UNIX hash/salt scheme was developed</a:t>
            </a:r>
          </a:p>
          <a:p>
            <a:r>
              <a:rPr lang="en-US" dirty="0" smtClean="0"/>
              <a:t>for OpenBSD, another widely used open source UNIX. This scheme, reported in</a:t>
            </a:r>
          </a:p>
          <a:p>
            <a:r>
              <a:rPr lang="en-US" dirty="0" smtClean="0"/>
              <a:t>[PROV99], uses a hash function based on the Blowfish symmetric block cipher. The</a:t>
            </a:r>
          </a:p>
          <a:p>
            <a:r>
              <a:rPr lang="en-US" dirty="0" smtClean="0"/>
              <a:t>hash function, called Bcrypt, is quite slow to execute. Bcrypt allows passwords of</a:t>
            </a:r>
          </a:p>
          <a:p>
            <a:r>
              <a:rPr lang="en-US" dirty="0" smtClean="0"/>
              <a:t>up to 55 characters in length and requires a random salt value of 128 bits, to produce</a:t>
            </a:r>
          </a:p>
          <a:p>
            <a:r>
              <a:rPr lang="en-US" dirty="0" smtClean="0"/>
              <a:t>a 192-bit hash value. Bcrypt also includes a cost variable; an increase in the cost</a:t>
            </a:r>
          </a:p>
          <a:p>
            <a:r>
              <a:rPr lang="en-US" dirty="0" smtClean="0"/>
              <a:t>variable causes a corresponding increase in the time required to perform a Bcyrpt</a:t>
            </a:r>
          </a:p>
          <a:p>
            <a:r>
              <a:rPr lang="en-US" dirty="0" smtClean="0"/>
              <a:t>hash. The cost assigned to a new password is configurable, so that administrators can</a:t>
            </a:r>
          </a:p>
          <a:p>
            <a:r>
              <a:rPr lang="en-US" dirty="0" smtClean="0"/>
              <a:t>assign a higher cost to privileged users.</a:t>
            </a:r>
            <a:endParaRPr lang="en-US" dirty="0" smtClean="0">
              <a:latin typeface="Times New Roman" pitchFamily="-110" charset="0"/>
            </a:endParaRPr>
          </a:p>
        </p:txBody>
      </p:sp>
    </p:spTree>
    <p:extLst>
      <p:ext uri="{BB962C8B-B14F-4D97-AF65-F5344CB8AC3E}">
        <p14:creationId xmlns:p14="http://schemas.microsoft.com/office/powerpoint/2010/main" val="8324749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EEC6D1BF-FFB5-8D4C-8299-7BCB84DEA870}" type="slidenum">
              <a:rPr lang="en-AU"/>
              <a:pPr/>
              <a:t>16</a:t>
            </a:fld>
            <a:endParaRPr lang="en-AU" dirty="0"/>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r>
              <a:rPr lang="en-US" dirty="0" smtClean="0"/>
              <a:t>The traditional approach to password guessing,</a:t>
            </a:r>
          </a:p>
          <a:p>
            <a:r>
              <a:rPr lang="en-US" dirty="0" smtClean="0"/>
              <a:t>or password cracking as it is called, is to develop a large dictionary of possible</a:t>
            </a:r>
          </a:p>
          <a:p>
            <a:r>
              <a:rPr lang="en-US" dirty="0" smtClean="0"/>
              <a:t>passwords and to try each of these against the password file. This means that</a:t>
            </a:r>
          </a:p>
          <a:p>
            <a:r>
              <a:rPr lang="en-US" dirty="0" smtClean="0"/>
              <a:t>each password must be hashed using each salt value in the password file and then</a:t>
            </a:r>
          </a:p>
          <a:p>
            <a:r>
              <a:rPr lang="en-US" dirty="0" smtClean="0"/>
              <a:t>compared to stored hash values. If no match is found, then the cracking program</a:t>
            </a:r>
          </a:p>
          <a:p>
            <a:r>
              <a:rPr lang="en-US" dirty="0" smtClean="0"/>
              <a:t>tries variations on all the words in its dictionary of likely passwords. Such variations</a:t>
            </a:r>
          </a:p>
          <a:p>
            <a:r>
              <a:rPr lang="en-US" dirty="0" smtClean="0"/>
              <a:t>include backward spelling of words, additional numbers or special characters, or</a:t>
            </a:r>
          </a:p>
          <a:p>
            <a:r>
              <a:rPr lang="en-US" dirty="0" smtClean="0"/>
              <a:t>sequence of characters,</a:t>
            </a:r>
          </a:p>
          <a:p>
            <a:endParaRPr lang="en-US" dirty="0" smtClean="0"/>
          </a:p>
          <a:p>
            <a:r>
              <a:rPr lang="en-US" dirty="0" smtClean="0"/>
              <a:t>An alternative is to trade off space for time by precomputing potential hash</a:t>
            </a:r>
          </a:p>
          <a:p>
            <a:r>
              <a:rPr lang="en-US" dirty="0" smtClean="0"/>
              <a:t>values. In this approach the attacker generates a large dictionary of possible passwords.</a:t>
            </a:r>
          </a:p>
          <a:p>
            <a:r>
              <a:rPr lang="en-US" dirty="0" smtClean="0"/>
              <a:t>For each password, the attacker generates the hash values associated with</a:t>
            </a:r>
          </a:p>
          <a:p>
            <a:r>
              <a:rPr lang="en-US" dirty="0" smtClean="0"/>
              <a:t>each possible salt value. The result is a mammoth table of hash values known as a</a:t>
            </a:r>
          </a:p>
          <a:p>
            <a:r>
              <a:rPr lang="en-US" b="1" dirty="0" smtClean="0"/>
              <a:t>rainbow table. For example, [OECH03] showed that using 1.4 GB of data, he could</a:t>
            </a:r>
          </a:p>
          <a:p>
            <a:r>
              <a:rPr lang="en-US" dirty="0" smtClean="0"/>
              <a:t>crack 99.9% of all alphanumeric Windows password hashes in 13.8 seconds. This</a:t>
            </a:r>
          </a:p>
          <a:p>
            <a:r>
              <a:rPr lang="en-US" dirty="0" smtClean="0"/>
              <a:t>approach can be countered by using a sufficiently large salt value and a sufficiently</a:t>
            </a:r>
          </a:p>
          <a:p>
            <a:r>
              <a:rPr lang="en-US" dirty="0" smtClean="0"/>
              <a:t>large hash length. Both the FreeBSD and OpenBSD approaches should be secure</a:t>
            </a:r>
          </a:p>
          <a:p>
            <a:r>
              <a:rPr lang="en-US" dirty="0" smtClean="0"/>
              <a:t>from this attack for the foreseeable future.</a:t>
            </a:r>
            <a:endParaRPr lang="en-US" dirty="0" smtClean="0">
              <a:latin typeface="Times New Roman" pitchFamily="-110" charset="0"/>
            </a:endParaRPr>
          </a:p>
        </p:txBody>
      </p:sp>
    </p:spTree>
    <p:extLst>
      <p:ext uri="{BB962C8B-B14F-4D97-AF65-F5344CB8AC3E}">
        <p14:creationId xmlns:p14="http://schemas.microsoft.com/office/powerpoint/2010/main" val="2954804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EEC6D1BF-FFB5-8D4C-8299-7BCB84DEA870}" type="slidenum">
              <a:rPr lang="en-AU"/>
              <a:pPr/>
              <a:t>17</a:t>
            </a:fld>
            <a:endParaRPr lang="en-AU" dirty="0"/>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r>
              <a:rPr lang="en-US" b="0" dirty="0" smtClean="0"/>
              <a:t>The traditional approach to password guessing,</a:t>
            </a:r>
          </a:p>
          <a:p>
            <a:r>
              <a:rPr lang="en-US" b="0" dirty="0" smtClean="0"/>
              <a:t>or password cracking as it is called, is to develop a large dictionary of possible</a:t>
            </a:r>
          </a:p>
          <a:p>
            <a:r>
              <a:rPr lang="en-US" b="0" dirty="0" smtClean="0"/>
              <a:t>passwords and to try each of these against the password file. This means that</a:t>
            </a:r>
          </a:p>
          <a:p>
            <a:r>
              <a:rPr lang="en-US" b="0" dirty="0" smtClean="0"/>
              <a:t>each password must be hashed using each salt value in the password file and then</a:t>
            </a:r>
          </a:p>
          <a:p>
            <a:r>
              <a:rPr lang="en-US" b="0" dirty="0" smtClean="0"/>
              <a:t>compared to stored hash values. If no match is found, then the cracking program</a:t>
            </a:r>
          </a:p>
          <a:p>
            <a:r>
              <a:rPr lang="en-US" b="0" dirty="0" smtClean="0"/>
              <a:t>tries variations on all the words in its dictionary of likely passwords. Such variations</a:t>
            </a:r>
          </a:p>
          <a:p>
            <a:r>
              <a:rPr lang="en-US" b="0" dirty="0" smtClean="0"/>
              <a:t>include backward spelling of words, additional numbers or special characters, or</a:t>
            </a:r>
          </a:p>
          <a:p>
            <a:r>
              <a:rPr lang="en-US" b="0" dirty="0" smtClean="0"/>
              <a:t>sequence of characters,</a:t>
            </a:r>
          </a:p>
          <a:p>
            <a:endParaRPr lang="en-US" b="0" dirty="0" smtClean="0"/>
          </a:p>
          <a:p>
            <a:r>
              <a:rPr lang="en-US" b="0" dirty="0" smtClean="0"/>
              <a:t>An alternative is to trade off space for time by precomputing potential hash</a:t>
            </a:r>
          </a:p>
          <a:p>
            <a:r>
              <a:rPr lang="en-US" b="0" dirty="0" smtClean="0"/>
              <a:t>values. In this approach the attacker generates a large dictionary of possible passwords.</a:t>
            </a:r>
          </a:p>
          <a:p>
            <a:r>
              <a:rPr lang="en-US" b="0" dirty="0" smtClean="0"/>
              <a:t>For each password, the attacker generates the hash values associated with</a:t>
            </a:r>
          </a:p>
          <a:p>
            <a:r>
              <a:rPr lang="en-US" b="0" dirty="0" smtClean="0"/>
              <a:t>each possible salt value. The result is a mammoth table of hash values known as a</a:t>
            </a:r>
          </a:p>
          <a:p>
            <a:r>
              <a:rPr lang="en-US" b="0" dirty="0" smtClean="0"/>
              <a:t>rainbow table. For example, [OECH03] showed that using 1.4 GB of data, he could</a:t>
            </a:r>
          </a:p>
          <a:p>
            <a:r>
              <a:rPr lang="en-US" b="0" dirty="0" smtClean="0"/>
              <a:t>crack 99.9% of all alphanumeric Windows password hashes in 13.8 seconds. This</a:t>
            </a:r>
          </a:p>
          <a:p>
            <a:r>
              <a:rPr lang="en-US" b="0" dirty="0" smtClean="0"/>
              <a:t>approach can be countered by using a sufficiently large salt value and a sufficiently</a:t>
            </a:r>
          </a:p>
          <a:p>
            <a:r>
              <a:rPr lang="en-US" b="0" dirty="0" smtClean="0"/>
              <a:t>large hash length. Both the FreeBSD and OpenBSD approaches should be secure</a:t>
            </a:r>
          </a:p>
          <a:p>
            <a:r>
              <a:rPr lang="en-US" b="0" dirty="0" smtClean="0"/>
              <a:t>from this attack for the foreseeable future.</a:t>
            </a:r>
          </a:p>
          <a:p>
            <a:endParaRPr lang="en-US" b="0" dirty="0" smtClean="0">
              <a:latin typeface="Times New Roman" pitchFamily="-110" charset="0"/>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counter the use of large salt values and hash lengths, password crackers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exploit the fact that some people choose easily guessable passwords. Some users,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when permitted to choose their own password, pick one that is absurdly short.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One study at Purdue University [SPAF92a] observed password change choices 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54 machines, representing approximately 7000 user accounts. Almost 3% of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passwords were three characters or fewer in length. An attacker could begin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attack by exhaustively testing all possible passwords of length 3 or fewer. A simple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remedy is for the system to reject any password choice of fewer than, say, six characters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or even to require that all passwords be exactly eight characters in length. Most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users would not complain about such a restriction.</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Password length is only part of the problem. Many people, when permitted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choose their own password, pick a password that is guessable, such as their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own name, their street name, a common dictionary word, and so forth. This makes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job of password cracking straightforward. The cracker simply has to test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password file against lists of likely passwords. Because many people use guessable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passwords, such a strategy should succeed on virtually all systems.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Attacks that use a combination of brute-force and dictionary techniques have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become common. A notable example of this dual approach is John the Ripper, an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open-source password cracker first developed in 1996 and still in use [OPEN13].</a:t>
            </a:r>
            <a:endParaRPr lang="en-US" b="0" dirty="0" smtClean="0">
              <a:latin typeface="Times New Roman" pitchFamily="-110" charset="0"/>
            </a:endParaRPr>
          </a:p>
        </p:txBody>
      </p:sp>
    </p:spTree>
    <p:extLst>
      <p:ext uri="{BB962C8B-B14F-4D97-AF65-F5344CB8AC3E}">
        <p14:creationId xmlns:p14="http://schemas.microsoft.com/office/powerpoint/2010/main" val="31582243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510F401B-C546-074B-8628-0E880E4930D0}" type="slidenum">
              <a:rPr lang="en-AU"/>
              <a:pPr/>
              <a:t>18</a:t>
            </a:fld>
            <a:endParaRPr lang="en-AU" dirty="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r>
              <a:rPr lang="en-US" dirty="0" smtClean="0"/>
              <a:t>Even the stupendous guessing rates referenced in the preceding section do not</a:t>
            </a:r>
          </a:p>
          <a:p>
            <a:r>
              <a:rPr lang="en-US" dirty="0" smtClean="0"/>
              <a:t>yet make it feasible for an attacker to use a dumb brute-force technique of trying</a:t>
            </a:r>
          </a:p>
          <a:p>
            <a:r>
              <a:rPr lang="en-US" dirty="0" smtClean="0"/>
              <a:t>all possible combinations of characters to discover a password. Instead, password</a:t>
            </a:r>
          </a:p>
          <a:p>
            <a:r>
              <a:rPr lang="en-US" dirty="0" smtClean="0"/>
              <a:t>crackers rely on the fact that some people choose easily guessable passwords.</a:t>
            </a:r>
          </a:p>
          <a:p>
            <a:endParaRPr lang="en-US" dirty="0" smtClean="0"/>
          </a:p>
          <a:p>
            <a:r>
              <a:rPr lang="en-US" dirty="0" smtClean="0"/>
              <a:t>Some users, when permitted to choose their own password, pick one that is absurdly</a:t>
            </a:r>
          </a:p>
          <a:p>
            <a:r>
              <a:rPr lang="en-US" dirty="0" smtClean="0"/>
              <a:t>short. The results of one study at Purdue University are shown in Table 3.1. The study</a:t>
            </a:r>
          </a:p>
          <a:p>
            <a:r>
              <a:rPr lang="en-US" dirty="0" smtClean="0"/>
              <a:t>observed password change choices on 54 machines, representing approximately 7000</a:t>
            </a:r>
          </a:p>
          <a:p>
            <a:r>
              <a:rPr lang="en-US" dirty="0" smtClean="0"/>
              <a:t>user accounts. Almost 3% of the passwords were three characters or fewer in length.</a:t>
            </a:r>
          </a:p>
          <a:p>
            <a:r>
              <a:rPr lang="en-US" dirty="0" smtClean="0"/>
              <a:t>An attacker could begin the attack by exhaustively testing all possible passwords of</a:t>
            </a:r>
          </a:p>
          <a:p>
            <a:r>
              <a:rPr lang="en-US" dirty="0" smtClean="0"/>
              <a:t>length 3 or fewer. A simple remedy is for the system to reject any password choice of</a:t>
            </a:r>
          </a:p>
          <a:p>
            <a:r>
              <a:rPr lang="en-US" dirty="0" smtClean="0"/>
              <a:t>fewer than, say, six characters or even to require that all passwords be exactly eight</a:t>
            </a:r>
          </a:p>
          <a:p>
            <a:r>
              <a:rPr lang="en-US" dirty="0" smtClean="0"/>
              <a:t>characters in length. Most users would not complain about such a restriction.</a:t>
            </a:r>
          </a:p>
          <a:p>
            <a:endParaRPr lang="en-US" dirty="0" smtClean="0"/>
          </a:p>
          <a:p>
            <a:r>
              <a:rPr lang="en-US" dirty="0" smtClean="0"/>
              <a:t>Password length is only part of the problem. Many people, when permitted</a:t>
            </a:r>
          </a:p>
          <a:p>
            <a:r>
              <a:rPr lang="en-US" dirty="0" smtClean="0"/>
              <a:t>to choose their own password, pick a password that is guessable, such as their own</a:t>
            </a:r>
          </a:p>
          <a:p>
            <a:r>
              <a:rPr lang="en-US" dirty="0" smtClean="0"/>
              <a:t>name, their street name, a common dictionary word, and so forth. This makes the job</a:t>
            </a:r>
          </a:p>
          <a:p>
            <a:r>
              <a:rPr lang="en-US" dirty="0" smtClean="0"/>
              <a:t>of password cracking straightforward. The cracker simply has to test the password</a:t>
            </a:r>
          </a:p>
          <a:p>
            <a:r>
              <a:rPr lang="en-US" dirty="0" smtClean="0"/>
              <a:t>file against lists of likely passwords. Because many people use guessable passwords,</a:t>
            </a:r>
          </a:p>
          <a:p>
            <a:r>
              <a:rPr lang="en-US" dirty="0" smtClean="0"/>
              <a:t>such a strategy should succeed on virtually all systems.</a:t>
            </a:r>
            <a:endParaRPr lang="en-US" dirty="0" smtClean="0">
              <a:latin typeface="Times New Roman" pitchFamily="-110" charset="0"/>
            </a:endParaRPr>
          </a:p>
        </p:txBody>
      </p:sp>
    </p:spTree>
    <p:extLst>
      <p:ext uri="{BB962C8B-B14F-4D97-AF65-F5344CB8AC3E}">
        <p14:creationId xmlns:p14="http://schemas.microsoft.com/office/powerpoint/2010/main" val="3886233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D0AD9722-3152-6446-9AA4-C7BEB448E507}" type="slidenum">
              <a:rPr lang="en-AU"/>
              <a:pPr/>
              <a:t>19</a:t>
            </a:fld>
            <a:endParaRPr lang="en-AU" dirty="0"/>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r>
              <a:rPr lang="en-US" dirty="0" smtClean="0"/>
              <a:t>One demonstration of the effectiveness of guessing is reported in [KLEI90].</a:t>
            </a:r>
          </a:p>
          <a:p>
            <a:r>
              <a:rPr lang="en-US" dirty="0" smtClean="0"/>
              <a:t>From a variety of sources, the author collected UNIX password files, containing</a:t>
            </a:r>
          </a:p>
          <a:p>
            <a:r>
              <a:rPr lang="en-US" dirty="0" smtClean="0"/>
              <a:t>nearly 14,000 encrypted passwords. The result, which the author rightly characterizes</a:t>
            </a:r>
          </a:p>
          <a:p>
            <a:r>
              <a:rPr lang="en-US" dirty="0" smtClean="0"/>
              <a:t>as frightening, is shown in Table 3.2. In all, nearly one-fourth of the passwords</a:t>
            </a:r>
          </a:p>
          <a:p>
            <a:r>
              <a:rPr lang="en-US" dirty="0" smtClean="0"/>
              <a:t>were guessed. The following strategy was used:</a:t>
            </a:r>
          </a:p>
          <a:p>
            <a:endParaRPr lang="en-US" b="1" dirty="0" smtClean="0"/>
          </a:p>
          <a:p>
            <a:r>
              <a:rPr lang="en-US" b="1" dirty="0" smtClean="0"/>
              <a:t>1. Try the user’s name, initials, account name, and other relevant personal information.</a:t>
            </a:r>
          </a:p>
          <a:p>
            <a:r>
              <a:rPr lang="en-US" dirty="0" smtClean="0"/>
              <a:t>In all, 130 different permutations for each user were tried.</a:t>
            </a:r>
          </a:p>
          <a:p>
            <a:endParaRPr lang="en-US" dirty="0" smtClean="0"/>
          </a:p>
          <a:p>
            <a:r>
              <a:rPr lang="en-US" b="1" dirty="0" smtClean="0"/>
              <a:t>2. Try words from various dictionaries. The author compiled a dictionary of over</a:t>
            </a:r>
          </a:p>
          <a:p>
            <a:r>
              <a:rPr lang="en-US" dirty="0" smtClean="0"/>
              <a:t>60,000 words, including the online dictionary on the system itself, and various</a:t>
            </a:r>
          </a:p>
          <a:p>
            <a:r>
              <a:rPr lang="en-US" dirty="0" smtClean="0"/>
              <a:t>other lists as shown.</a:t>
            </a:r>
          </a:p>
          <a:p>
            <a:endParaRPr lang="en-US" dirty="0" smtClean="0"/>
          </a:p>
          <a:p>
            <a:r>
              <a:rPr lang="en-US" b="1" dirty="0" smtClean="0"/>
              <a:t>3. Try various permutations on the words from step 2. This included making the</a:t>
            </a:r>
          </a:p>
          <a:p>
            <a:r>
              <a:rPr lang="en-US" dirty="0" smtClean="0"/>
              <a:t>first letter uppercase or a control character, making the entire word uppercase,</a:t>
            </a:r>
          </a:p>
          <a:p>
            <a:r>
              <a:rPr lang="en-US" dirty="0" smtClean="0"/>
              <a:t>reversing the word, changing the letter “o” to the digit “zero,” and so on.</a:t>
            </a:r>
          </a:p>
          <a:p>
            <a:r>
              <a:rPr lang="en-US" dirty="0" smtClean="0"/>
              <a:t>These permutations added another 1 million words to the list.</a:t>
            </a:r>
          </a:p>
          <a:p>
            <a:endParaRPr lang="en-US" dirty="0" smtClean="0"/>
          </a:p>
          <a:p>
            <a:r>
              <a:rPr lang="en-US" b="1" dirty="0" smtClean="0"/>
              <a:t>4. Try various capitalization permutations on the words from step 2 that were not</a:t>
            </a:r>
          </a:p>
          <a:p>
            <a:r>
              <a:rPr lang="en-US" dirty="0" smtClean="0"/>
              <a:t>considered in step 3. This added almost 2 million additional words to the list.</a:t>
            </a:r>
          </a:p>
          <a:p>
            <a:r>
              <a:rPr lang="en-US" dirty="0" smtClean="0"/>
              <a:t>Thus, the test involved in the neighborhood of 3 million words. Using the fastest</a:t>
            </a:r>
          </a:p>
          <a:p>
            <a:r>
              <a:rPr lang="en-US" dirty="0" smtClean="0"/>
              <a:t>Thinking Machines implementation listed earlier, the time to encrypt all these words</a:t>
            </a:r>
          </a:p>
          <a:p>
            <a:r>
              <a:rPr lang="en-US" dirty="0" smtClean="0"/>
              <a:t>for all possible salt values is under an hour. Keep in mind that such a thorough search</a:t>
            </a:r>
          </a:p>
          <a:p>
            <a:r>
              <a:rPr lang="en-US" dirty="0" smtClean="0"/>
              <a:t>could produce a success rate of about 25%, whereas even a single hit may be enough</a:t>
            </a:r>
          </a:p>
          <a:p>
            <a:r>
              <a:rPr lang="en-US" dirty="0" smtClean="0"/>
              <a:t>to gain a wide range of privileges on a system.</a:t>
            </a:r>
            <a:endParaRPr lang="en-US" dirty="0" smtClean="0">
              <a:latin typeface="Times New Roman" pitchFamily="-110" charset="0"/>
            </a:endParaRPr>
          </a:p>
        </p:txBody>
      </p:sp>
    </p:spTree>
    <p:extLst>
      <p:ext uri="{BB962C8B-B14F-4D97-AF65-F5344CB8AC3E}">
        <p14:creationId xmlns:p14="http://schemas.microsoft.com/office/powerpoint/2010/main" val="3893482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43DC452E-A0ED-BE41-B448-B29A356FBA95}" type="slidenum">
              <a:rPr lang="en-AU"/>
              <a:pPr/>
              <a:t>2</a:t>
            </a:fld>
            <a:endParaRPr lang="en-AU"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pPr eaLnBrk="1" hangingPunct="1"/>
            <a:r>
              <a:rPr lang="en-US" dirty="0" smtClean="0"/>
              <a:t>RFC 2828 defines user authentication as follows:</a:t>
            </a:r>
          </a:p>
          <a:p>
            <a:pPr eaLnBrk="1" hangingPunct="1"/>
            <a:endParaRPr lang="en-US" dirty="0" smtClean="0"/>
          </a:p>
          <a:p>
            <a:pPr eaLnBrk="1" hangingPunct="1"/>
            <a:r>
              <a:rPr lang="en-US" dirty="0" smtClean="0"/>
              <a:t>The process of verifying an identity claimed by or for a system entity. </a:t>
            </a:r>
            <a:endParaRPr lang="en-US" dirty="0" smtClean="0">
              <a:latin typeface="Times New Roman" pitchFamily="-110" charset="0"/>
            </a:endParaRPr>
          </a:p>
        </p:txBody>
      </p:sp>
    </p:spTree>
    <p:extLst>
      <p:ext uri="{BB962C8B-B14F-4D97-AF65-F5344CB8AC3E}">
        <p14:creationId xmlns:p14="http://schemas.microsoft.com/office/powerpoint/2010/main" val="42234511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Sadly, this type of vulnerability has not lessened 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past 25 years or so. Users are doing a better job of selecting passwords,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organizations are doing a better job of forcing users to pick stronger passwords,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concept known as a complex password policy, as discussed subsequently. However,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password-cracking techniques have improved to keep pace. The improvements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are of two kinds. First, the processing capacity available for password cracking has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increased dramatically. Now used increasingly for computing, graphics processors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allow password-cracking programs to work thousands of times faster than they did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just a decade ago on similarly priced PCs that used traditional CPUs alone. A PC</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running a single AMD Radeon HD7970 GPU, for instance, can try on average an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8.2 *  10</a:t>
            </a:r>
            <a:r>
              <a:rPr lang="en-US" sz="1200" b="0" i="0" u="none" strike="noStrike" kern="1200" baseline="30000" dirty="0" smtClean="0">
                <a:solidFill>
                  <a:schemeClr val="tx1"/>
                </a:solidFill>
                <a:latin typeface="Arial" pitchFamily="-110" charset="0"/>
                <a:ea typeface="ＭＳ Ｐゴシック" pitchFamily="-110" charset="-128"/>
                <a:cs typeface="ＭＳ Ｐゴシック" pitchFamily="-110" charset="-128"/>
              </a:rPr>
              <a:t>9</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password combinations each second, depending on the algorithm used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scramble them [GOOD12a]. Only a decade ago, such speeds were possible only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when using pricey supercomputers.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second area of improvement in password cracking is in the use of sophisticated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algorithms to generate potential passwords. For example, [NARA05] developed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model for password generation using the probabilities of letters in natural language.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researchers used standard Markov modeling techniques from natural language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processing to dramatically reduce the size of the password space to be searched.</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But the best results have been achieved by studying examples of actual passwords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 use. To develop techniques that are more efficient and effective than simple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dictionary and brute-force attacks, researchers and hackers have studied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structure of passwords. To do this, analysts need a large pool of real-word passwords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study, which they now have. The first big breakthrough came in late 2009,</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when an SQL injection attack against online games service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RockYou.com</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exposed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32 million plaintext passwords used by its members to log in to their accounts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[TIMM10]. Since then, numerous sets of leaked password files have become available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for analysis.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Using large datasets of leaked passwords as training data, [WEIR09] reports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on the development of a probabilistic context-free grammar for password cracking.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 this approach, guesses are ordered according to their likelihood, based 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frequency of their character-class structures in the training data, as well as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frequency of their digit and symbol substrings. This approach has been shown to be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efficient in password cracking [KELL12, ZHAN10].</a:t>
            </a:r>
            <a:endParaRPr lang="en-US" dirty="0"/>
          </a:p>
        </p:txBody>
      </p:sp>
      <p:sp>
        <p:nvSpPr>
          <p:cNvPr id="4" name="Slide Number Placeholder 3"/>
          <p:cNvSpPr>
            <a:spLocks noGrp="1"/>
          </p:cNvSpPr>
          <p:nvPr>
            <p:ph type="sldNum" sz="quarter" idx="10"/>
          </p:nvPr>
        </p:nvSpPr>
        <p:spPr/>
        <p:txBody>
          <a:bodyPr/>
          <a:lstStyle/>
          <a:p>
            <a:pPr>
              <a:defRPr/>
            </a:pPr>
            <a:fld id="{596B4704-35C5-FE4A-8DDF-C541CD54E575}" type="slidenum">
              <a:rPr lang="en-AU" smtClean="0"/>
              <a:pPr>
                <a:defRPr/>
              </a:pPr>
              <a:t>20</a:t>
            </a:fld>
            <a:endParaRPr lang="en-AU" dirty="0"/>
          </a:p>
        </p:txBody>
      </p:sp>
    </p:spTree>
    <p:extLst>
      <p:ext uri="{BB962C8B-B14F-4D97-AF65-F5344CB8AC3E}">
        <p14:creationId xmlns:p14="http://schemas.microsoft.com/office/powerpoint/2010/main" val="18135640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[MAZU13] reports on an analysis of the passwords used by over 25,000 students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 a research university with a complex password policy. The analysts used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password-cracking approach introduced in [WEIR09]. They used a database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consisting of a collection of leaked password files, including the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RockYou</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file.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Figure 3.3 summarizes a key result from the paper. The graph shows the percentage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passwords that have been recovered as a function of the number of guesses. As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can be seen, over 10% of the passwords are recovered after only 10</a:t>
            </a:r>
            <a:r>
              <a:rPr lang="en-US" sz="1200" b="0" i="0" u="none" strike="noStrike" kern="1200" baseline="30000" dirty="0" smtClean="0">
                <a:solidFill>
                  <a:schemeClr val="tx1"/>
                </a:solidFill>
                <a:latin typeface="Arial" pitchFamily="-110" charset="0"/>
                <a:ea typeface="ＭＳ Ｐゴシック" pitchFamily="-110" charset="-128"/>
                <a:cs typeface="ＭＳ Ｐゴシック" pitchFamily="-110" charset="-128"/>
              </a:rPr>
              <a:t>10</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guesses. After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10</a:t>
            </a:r>
            <a:r>
              <a:rPr lang="en-US" sz="1200" b="0" i="0" u="none" strike="noStrike" kern="1200" baseline="30000" dirty="0" smtClean="0">
                <a:solidFill>
                  <a:schemeClr val="tx1"/>
                </a:solidFill>
                <a:latin typeface="Arial" pitchFamily="-110" charset="0"/>
                <a:ea typeface="ＭＳ Ｐゴシック" pitchFamily="-110" charset="-128"/>
                <a:cs typeface="ＭＳ Ｐゴシック" pitchFamily="-110" charset="-128"/>
              </a:rPr>
              <a:t>13</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guesses, almost 40% of the passwords are recovered.</a:t>
            </a:r>
            <a:endParaRPr lang="en-US" b="0" dirty="0"/>
          </a:p>
        </p:txBody>
      </p:sp>
      <p:sp>
        <p:nvSpPr>
          <p:cNvPr id="4" name="Slide Number Placeholder 3"/>
          <p:cNvSpPr>
            <a:spLocks noGrp="1"/>
          </p:cNvSpPr>
          <p:nvPr>
            <p:ph type="sldNum" sz="quarter" idx="10"/>
          </p:nvPr>
        </p:nvSpPr>
        <p:spPr/>
        <p:txBody>
          <a:bodyPr/>
          <a:lstStyle/>
          <a:p>
            <a:pPr>
              <a:defRPr/>
            </a:pPr>
            <a:fld id="{596B4704-35C5-FE4A-8DDF-C541CD54E575}" type="slidenum">
              <a:rPr lang="en-AU" smtClean="0"/>
              <a:pPr>
                <a:defRPr/>
              </a:pPr>
              <a:t>21</a:t>
            </a:fld>
            <a:endParaRPr lang="en-AU" dirty="0"/>
          </a:p>
        </p:txBody>
      </p:sp>
    </p:spTree>
    <p:extLst>
      <p:ext uri="{BB962C8B-B14F-4D97-AF65-F5344CB8AC3E}">
        <p14:creationId xmlns:p14="http://schemas.microsoft.com/office/powerpoint/2010/main" val="2910705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22A862E5-F976-9E4D-B095-B4CB8BE1F1C7}" type="slidenum">
              <a:rPr lang="en-AU"/>
              <a:pPr/>
              <a:t>22</a:t>
            </a:fld>
            <a:endParaRPr lang="en-AU" dirty="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r>
              <a:rPr lang="en-US" dirty="0" smtClean="0"/>
              <a:t>One way to thwart a password attack is to deny the opponent access to the password</a:t>
            </a:r>
          </a:p>
          <a:p>
            <a:r>
              <a:rPr lang="en-US" dirty="0" smtClean="0"/>
              <a:t>file. If the hashed password portion of the file is accessible only by a privileged user,</a:t>
            </a:r>
          </a:p>
          <a:p>
            <a:r>
              <a:rPr lang="en-US" dirty="0" smtClean="0"/>
              <a:t>then the opponent cannot read it without already knowing the password of a privileged</a:t>
            </a:r>
          </a:p>
          <a:p>
            <a:r>
              <a:rPr lang="en-US" dirty="0" smtClean="0"/>
              <a:t>user. Often, the hashed passwords are kept in a separate file from the user</a:t>
            </a:r>
          </a:p>
          <a:p>
            <a:r>
              <a:rPr lang="en-US" dirty="0" smtClean="0"/>
              <a:t>IDs, referred to as a </a:t>
            </a:r>
            <a:r>
              <a:rPr lang="en-US" b="1" dirty="0" smtClean="0"/>
              <a:t>shadow password file. Special attention is paid to making the</a:t>
            </a:r>
          </a:p>
          <a:p>
            <a:r>
              <a:rPr lang="en-US" dirty="0" smtClean="0"/>
              <a:t>shadow password file protected from unauthorized access. Although password file</a:t>
            </a:r>
          </a:p>
          <a:p>
            <a:r>
              <a:rPr lang="en-US" dirty="0" smtClean="0"/>
              <a:t>protection is certainly worthwhile, there remain vulnerabilities:</a:t>
            </a:r>
          </a:p>
          <a:p>
            <a:endParaRPr lang="en-US" dirty="0" smtClean="0"/>
          </a:p>
          <a:p>
            <a:r>
              <a:rPr lang="en-US" dirty="0" smtClean="0"/>
              <a:t>• Many systems, including most UNIX systems, are susceptible to unanticipated</a:t>
            </a:r>
          </a:p>
          <a:p>
            <a:r>
              <a:rPr lang="en-US" dirty="0" smtClean="0"/>
              <a:t>break-ins. A hacker may be able to exploit a software vulnerability in the</a:t>
            </a:r>
          </a:p>
          <a:p>
            <a:r>
              <a:rPr lang="en-US" dirty="0" smtClean="0"/>
              <a:t>operating system to bypass the access control system long enough to extract</a:t>
            </a:r>
          </a:p>
          <a:p>
            <a:r>
              <a:rPr lang="en-US" dirty="0" smtClean="0"/>
              <a:t>the password file. Alternatively, the hacker may find a weakness in the file</a:t>
            </a:r>
          </a:p>
          <a:p>
            <a:r>
              <a:rPr lang="en-US" dirty="0" smtClean="0"/>
              <a:t>system or database management system that allows access to the file.</a:t>
            </a:r>
          </a:p>
          <a:p>
            <a:endParaRPr lang="en-US" dirty="0" smtClean="0"/>
          </a:p>
          <a:p>
            <a:r>
              <a:rPr lang="en-US" dirty="0" smtClean="0"/>
              <a:t>• An accident of protection might render the password file readable, thus compromising</a:t>
            </a:r>
          </a:p>
          <a:p>
            <a:r>
              <a:rPr lang="en-US" dirty="0" smtClean="0"/>
              <a:t>all the accounts.</a:t>
            </a:r>
          </a:p>
          <a:p>
            <a:endParaRPr lang="en-US" dirty="0" smtClean="0"/>
          </a:p>
          <a:p>
            <a:r>
              <a:rPr lang="en-US" dirty="0" smtClean="0"/>
              <a:t>• Some of the users have accounts on other machines in other protection</a:t>
            </a:r>
          </a:p>
          <a:p>
            <a:r>
              <a:rPr lang="en-US" dirty="0" smtClean="0"/>
              <a:t>domains, and they use the same password. Thus, if the passwords could</a:t>
            </a:r>
          </a:p>
          <a:p>
            <a:r>
              <a:rPr lang="en-US" dirty="0" smtClean="0"/>
              <a:t>be read by anyone on one machine, a machine in another location might be</a:t>
            </a:r>
          </a:p>
          <a:p>
            <a:r>
              <a:rPr lang="en-US" dirty="0" smtClean="0"/>
              <a:t>compromised.</a:t>
            </a:r>
          </a:p>
          <a:p>
            <a:endParaRPr lang="en-US" dirty="0" smtClean="0"/>
          </a:p>
          <a:p>
            <a:r>
              <a:rPr lang="en-US" dirty="0" smtClean="0"/>
              <a:t>• A lack of or weakness in physical security may provide opportunities for a</a:t>
            </a:r>
          </a:p>
          <a:p>
            <a:r>
              <a:rPr lang="en-US" dirty="0" smtClean="0"/>
              <a:t>hacker. Sometimes there is a backup to the password file on an emergency</a:t>
            </a:r>
          </a:p>
          <a:p>
            <a:r>
              <a:rPr lang="en-US" dirty="0" smtClean="0"/>
              <a:t>repair disk or archival disk. Access to this backup enables the attacker to read</a:t>
            </a:r>
          </a:p>
          <a:p>
            <a:r>
              <a:rPr lang="en-US" dirty="0" smtClean="0"/>
              <a:t>the password file. Alternatively, a user may boot from a disk running another</a:t>
            </a:r>
          </a:p>
          <a:p>
            <a:r>
              <a:rPr lang="en-US" dirty="0" smtClean="0"/>
              <a:t>operating system such as Linux and access the file from this OS.</a:t>
            </a:r>
          </a:p>
          <a:p>
            <a:endParaRPr lang="en-US" dirty="0" smtClean="0"/>
          </a:p>
          <a:p>
            <a:r>
              <a:rPr lang="en-US" dirty="0" smtClean="0"/>
              <a:t>• Instead of capturing the system password file, another approach to collecting</a:t>
            </a:r>
          </a:p>
          <a:p>
            <a:r>
              <a:rPr lang="en-US" dirty="0" smtClean="0"/>
              <a:t>user IDs and passwords is through sniffing network traffic.</a:t>
            </a:r>
          </a:p>
          <a:p>
            <a:endParaRPr lang="en-US" dirty="0" smtClean="0"/>
          </a:p>
          <a:p>
            <a:r>
              <a:rPr lang="en-US" dirty="0" smtClean="0"/>
              <a:t>Thus, a password protection policy must complement access control measures with</a:t>
            </a:r>
          </a:p>
          <a:p>
            <a:r>
              <a:rPr lang="en-US" dirty="0" smtClean="0"/>
              <a:t>techniques to force users to select passwords that are difficult to guess.</a:t>
            </a:r>
            <a:endParaRPr lang="en-US" dirty="0" smtClean="0">
              <a:latin typeface="Times New Roman" pitchFamily="-110" charset="0"/>
            </a:endParaRPr>
          </a:p>
        </p:txBody>
      </p:sp>
    </p:spTree>
    <p:extLst>
      <p:ext uri="{BB962C8B-B14F-4D97-AF65-F5344CB8AC3E}">
        <p14:creationId xmlns:p14="http://schemas.microsoft.com/office/powerpoint/2010/main" val="1033396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E94B06EA-C492-8740-BC87-64DAA7CFB181}" type="slidenum">
              <a:rPr lang="en-AU"/>
              <a:pPr/>
              <a:t>23</a:t>
            </a:fld>
            <a:endParaRPr lang="en-AU" dirty="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r>
              <a:rPr lang="en-US" dirty="0" smtClean="0"/>
              <a:t>The lesson from the two experiments just described (Tables 3.1 and 3.2) is that,</a:t>
            </a:r>
          </a:p>
          <a:p>
            <a:r>
              <a:rPr lang="en-US" dirty="0" smtClean="0"/>
              <a:t>when not constrained, many users choose a password that is too short or too easy</a:t>
            </a:r>
          </a:p>
          <a:p>
            <a:r>
              <a:rPr lang="en-US" dirty="0" smtClean="0"/>
              <a:t>to guess. At the other extreme, if users are assigned passwords consisting of eight</a:t>
            </a:r>
          </a:p>
          <a:p>
            <a:r>
              <a:rPr lang="en-US" dirty="0" smtClean="0"/>
              <a:t>randomly selected printable characters, password cracking is effectively impossible.</a:t>
            </a:r>
          </a:p>
          <a:p>
            <a:r>
              <a:rPr lang="en-US" dirty="0" smtClean="0"/>
              <a:t>But it would be almost as impossible for most users to remember their</a:t>
            </a:r>
          </a:p>
          <a:p>
            <a:r>
              <a:rPr lang="en-US" dirty="0" smtClean="0"/>
              <a:t>passwords. Fortunately, even if we limit the password universe to strings of characters</a:t>
            </a:r>
          </a:p>
          <a:p>
            <a:r>
              <a:rPr lang="en-US" dirty="0" smtClean="0"/>
              <a:t>that are reasonably memorable, the size of the universe is still too large to</a:t>
            </a:r>
          </a:p>
          <a:p>
            <a:r>
              <a:rPr lang="en-US" dirty="0" smtClean="0"/>
              <a:t>permit practical cracking. Our goal, then, is to eliminate guessable passwords while</a:t>
            </a:r>
          </a:p>
          <a:p>
            <a:r>
              <a:rPr lang="en-US" dirty="0" smtClean="0"/>
              <a:t>allowing the user to select a password that is memorable. Four basic techniques</a:t>
            </a:r>
          </a:p>
          <a:p>
            <a:r>
              <a:rPr lang="en-US" dirty="0" smtClean="0"/>
              <a:t>are in use:</a:t>
            </a:r>
          </a:p>
          <a:p>
            <a:endParaRPr lang="en-US" dirty="0" smtClean="0"/>
          </a:p>
          <a:p>
            <a:r>
              <a:rPr lang="en-US" dirty="0" smtClean="0"/>
              <a:t>• User education</a:t>
            </a:r>
          </a:p>
          <a:p>
            <a:r>
              <a:rPr lang="en-US" dirty="0" smtClean="0"/>
              <a:t>• Computer-generated passwords</a:t>
            </a:r>
          </a:p>
          <a:p>
            <a:r>
              <a:rPr lang="en-US" dirty="0" smtClean="0"/>
              <a:t>• Reactive password checking</a:t>
            </a:r>
          </a:p>
          <a:p>
            <a:r>
              <a:rPr lang="en-US" dirty="0" smtClean="0"/>
              <a:t>• Proactive password checking</a:t>
            </a:r>
          </a:p>
          <a:p>
            <a:endParaRPr lang="en-US" dirty="0" smtClean="0"/>
          </a:p>
          <a:p>
            <a:r>
              <a:rPr lang="en-US" dirty="0" smtClean="0"/>
              <a:t>Users can be told the importance of using hard-to-guess passwords and can be</a:t>
            </a:r>
          </a:p>
          <a:p>
            <a:r>
              <a:rPr lang="en-US" dirty="0" smtClean="0"/>
              <a:t>provided with guidelines for selecting strong passwords. This </a:t>
            </a:r>
            <a:r>
              <a:rPr lang="en-US" b="1" dirty="0" smtClean="0"/>
              <a:t>user education strategy</a:t>
            </a:r>
          </a:p>
          <a:p>
            <a:r>
              <a:rPr lang="en-US" dirty="0" smtClean="0"/>
              <a:t>is unlikely to succeed at most installations, particularly where there is a large</a:t>
            </a:r>
          </a:p>
          <a:p>
            <a:r>
              <a:rPr lang="en-US" dirty="0" smtClean="0"/>
              <a:t>user population or a lot of turnover. Many users will simply ignore the guidelines.</a:t>
            </a:r>
          </a:p>
          <a:p>
            <a:r>
              <a:rPr lang="en-US" dirty="0" smtClean="0"/>
              <a:t>Others may not be good judges of what is a strong password. For example, many</a:t>
            </a:r>
          </a:p>
          <a:p>
            <a:r>
              <a:rPr lang="en-US" dirty="0" smtClean="0"/>
              <a:t>users (mistakenly) believe that reversing a word or capitalizing the last letter makes</a:t>
            </a:r>
          </a:p>
          <a:p>
            <a:r>
              <a:rPr lang="en-US" dirty="0" smtClean="0"/>
              <a:t>a password unguessable.</a:t>
            </a:r>
          </a:p>
          <a:p>
            <a:endParaRPr lang="en-US" dirty="0" smtClean="0"/>
          </a:p>
          <a:p>
            <a:r>
              <a:rPr lang="en-US" dirty="0" smtClean="0"/>
              <a:t>Nonetheless, it makes sense to provide users with guidelines on the selection</a:t>
            </a:r>
          </a:p>
          <a:p>
            <a:r>
              <a:rPr lang="en-US" dirty="0" smtClean="0"/>
              <a:t>of passwords. Perhaps the best approach is the following advice: A good technique</a:t>
            </a:r>
          </a:p>
          <a:p>
            <a:r>
              <a:rPr lang="en-US" dirty="0" smtClean="0"/>
              <a:t>for choosing a password is to use the first letter of each word of a phrase. However,</a:t>
            </a:r>
          </a:p>
          <a:p>
            <a:r>
              <a:rPr lang="en-US" dirty="0" smtClean="0"/>
              <a:t>don’t pick a well-known phrase like “An apple a day keeps the doctor away”</a:t>
            </a:r>
          </a:p>
          <a:p>
            <a:r>
              <a:rPr lang="en-US" dirty="0" smtClean="0"/>
              <a:t>(Aaadktda). Instead, pick something like “My dog’s first name is Rex” (MdfniR)</a:t>
            </a:r>
          </a:p>
          <a:p>
            <a:r>
              <a:rPr lang="en-US" dirty="0" smtClean="0"/>
              <a:t>or “My sister Peg is 24 years old” (MsPi24yo). Studies have shown that users can</a:t>
            </a:r>
          </a:p>
          <a:p>
            <a:r>
              <a:rPr lang="en-US" dirty="0" smtClean="0"/>
              <a:t>generally remember such passwords but that they are not susceptible to password</a:t>
            </a:r>
          </a:p>
          <a:p>
            <a:r>
              <a:rPr lang="en-US" dirty="0" smtClean="0"/>
              <a:t>guessing attacks based on commonly used passwords.</a:t>
            </a:r>
          </a:p>
          <a:p>
            <a:endParaRPr lang="en-US" dirty="0" smtClean="0"/>
          </a:p>
          <a:p>
            <a:r>
              <a:rPr lang="en-US" b="1" dirty="0" smtClean="0"/>
              <a:t>Computer-generated passwords also have problems. If the passwords are quite</a:t>
            </a:r>
          </a:p>
          <a:p>
            <a:r>
              <a:rPr lang="en-US" dirty="0" smtClean="0"/>
              <a:t>random in nature, users will not be able to remember them. Even if the password is</a:t>
            </a:r>
          </a:p>
          <a:p>
            <a:r>
              <a:rPr lang="en-US" dirty="0" smtClean="0"/>
              <a:t>pronounceable, the user may have difficulty remembering it and so be tempted to</a:t>
            </a:r>
          </a:p>
          <a:p>
            <a:r>
              <a:rPr lang="en-US" dirty="0" smtClean="0"/>
              <a:t>write it down. In general, computer-generated password schemes have a history of</a:t>
            </a:r>
          </a:p>
          <a:p>
            <a:r>
              <a:rPr lang="en-US" dirty="0" smtClean="0"/>
              <a:t>poor acceptance by users. FIPS PUB 181 defines one of the best-designed automated</a:t>
            </a:r>
          </a:p>
          <a:p>
            <a:r>
              <a:rPr lang="en-US" dirty="0" smtClean="0"/>
              <a:t>password generators. The standard includes not only a description of the approach</a:t>
            </a:r>
          </a:p>
          <a:p>
            <a:r>
              <a:rPr lang="en-US" dirty="0" smtClean="0"/>
              <a:t>but also a complete listing of the C source code of the algorithm. The algorithm</a:t>
            </a:r>
          </a:p>
          <a:p>
            <a:r>
              <a:rPr lang="en-US" dirty="0" smtClean="0"/>
              <a:t>generates words by forming pronounceable syllables and concatenating them to</a:t>
            </a:r>
          </a:p>
          <a:p>
            <a:r>
              <a:rPr lang="en-US" dirty="0" smtClean="0"/>
              <a:t>form a word. A random number generator produces a random stream of characters</a:t>
            </a:r>
          </a:p>
          <a:p>
            <a:r>
              <a:rPr lang="en-US" dirty="0" smtClean="0"/>
              <a:t>used to construct the syllables and words.</a:t>
            </a:r>
          </a:p>
          <a:p>
            <a:endParaRPr lang="en-US" dirty="0" smtClean="0"/>
          </a:p>
          <a:p>
            <a:r>
              <a:rPr lang="en-US" dirty="0" smtClean="0"/>
              <a:t>A </a:t>
            </a:r>
            <a:r>
              <a:rPr lang="en-US" b="1" dirty="0" smtClean="0"/>
              <a:t>reactive password checking strategy is one in which the system periodically</a:t>
            </a:r>
          </a:p>
          <a:p>
            <a:r>
              <a:rPr lang="en-US" dirty="0" smtClean="0"/>
              <a:t>runs its own password cracker to find guessable passwords. The system cancels</a:t>
            </a:r>
          </a:p>
          <a:p>
            <a:r>
              <a:rPr lang="en-US" dirty="0" smtClean="0"/>
              <a:t>any passwords that are guessed and notifies the user. This tactic has a number</a:t>
            </a:r>
          </a:p>
          <a:p>
            <a:r>
              <a:rPr lang="en-US" dirty="0" smtClean="0"/>
              <a:t>of drawbacks. First, it is resource intensive if the job is done right. Because a</a:t>
            </a:r>
          </a:p>
          <a:p>
            <a:endParaRPr lang="en-US" dirty="0" smtClean="0"/>
          </a:p>
          <a:p>
            <a:r>
              <a:rPr lang="en-US" dirty="0" smtClean="0"/>
              <a:t>determined opponent who is able to steal a password file can devote full CPU</a:t>
            </a:r>
          </a:p>
          <a:p>
            <a:r>
              <a:rPr lang="en-US" dirty="0" smtClean="0"/>
              <a:t>time to the task for hours or even days, an effective reactive password checker is</a:t>
            </a:r>
          </a:p>
          <a:p>
            <a:r>
              <a:rPr lang="en-US" dirty="0" smtClean="0"/>
              <a:t>at a distinct disadvantage. Furthermore, any existing passwords remain vulnerable</a:t>
            </a:r>
          </a:p>
          <a:p>
            <a:r>
              <a:rPr lang="en-US" dirty="0" smtClean="0"/>
              <a:t>until the reactive password checker finds them. A good example is the openware</a:t>
            </a:r>
          </a:p>
          <a:p>
            <a:r>
              <a:rPr lang="en-US" dirty="0" smtClean="0"/>
              <a:t>Jack the Ripper password cracker (openwall.com/john/pro/), which works on a</a:t>
            </a:r>
          </a:p>
          <a:p>
            <a:r>
              <a:rPr lang="en-US" dirty="0" smtClean="0"/>
              <a:t>variety of operating systems.</a:t>
            </a:r>
          </a:p>
          <a:p>
            <a:endParaRPr lang="en-US" dirty="0" smtClean="0"/>
          </a:p>
          <a:p>
            <a:r>
              <a:rPr lang="en-US" dirty="0" smtClean="0"/>
              <a:t>A promising approach to improved password security is a </a:t>
            </a:r>
            <a:r>
              <a:rPr lang="en-US" b="1" dirty="0" smtClean="0"/>
              <a:t>proactive password</a:t>
            </a:r>
          </a:p>
          <a:p>
            <a:r>
              <a:rPr lang="en-US" b="1" dirty="0" smtClean="0"/>
              <a:t>checker. In this scheme, a user is allowed to select his or her own password. However,</a:t>
            </a:r>
          </a:p>
          <a:p>
            <a:r>
              <a:rPr lang="en-US" dirty="0" smtClean="0"/>
              <a:t>at the time of selection, the system checks to see if the password is allowable</a:t>
            </a:r>
          </a:p>
          <a:p>
            <a:r>
              <a:rPr lang="en-US" dirty="0" smtClean="0"/>
              <a:t>and, if not, rejects it. Such checkers are based on the philosophy that, with sufficient</a:t>
            </a:r>
          </a:p>
          <a:p>
            <a:r>
              <a:rPr lang="en-US" dirty="0" smtClean="0"/>
              <a:t>guidance from the system, users can select memorable passwords from a fairly</a:t>
            </a:r>
          </a:p>
          <a:p>
            <a:r>
              <a:rPr lang="en-US" dirty="0" smtClean="0"/>
              <a:t>large password space that are not likely to be guessed in a dictionary attack.</a:t>
            </a:r>
          </a:p>
          <a:p>
            <a:endParaRPr lang="en-US" dirty="0" smtClean="0"/>
          </a:p>
          <a:p>
            <a:r>
              <a:rPr lang="en-US" dirty="0" smtClean="0"/>
              <a:t>The trick with a proactive password checker is to strike a balance between</a:t>
            </a:r>
          </a:p>
          <a:p>
            <a:r>
              <a:rPr lang="en-US" dirty="0" smtClean="0"/>
              <a:t>user acceptability and strength. If the system rejects too many passwords, users will</a:t>
            </a:r>
          </a:p>
          <a:p>
            <a:r>
              <a:rPr lang="en-US" dirty="0" smtClean="0"/>
              <a:t>complain that it is too hard to select a password. If the system uses some simple</a:t>
            </a:r>
          </a:p>
          <a:p>
            <a:r>
              <a:rPr lang="en-US" dirty="0" smtClean="0"/>
              <a:t>algorithm to define what is acceptable, this provides guidance to password crackers</a:t>
            </a:r>
          </a:p>
          <a:p>
            <a:r>
              <a:rPr lang="en-US" dirty="0" smtClean="0"/>
              <a:t>to refine their guessing technique. In the remainder of this subsection, we look at</a:t>
            </a:r>
          </a:p>
          <a:p>
            <a:r>
              <a:rPr lang="en-US" dirty="0" smtClean="0"/>
              <a:t>possible approaches to proactive password checking.</a:t>
            </a:r>
            <a:endParaRPr lang="en-US" dirty="0" smtClean="0">
              <a:latin typeface="Times New Roman" pitchFamily="-110" charset="0"/>
            </a:endParaRPr>
          </a:p>
        </p:txBody>
      </p:sp>
    </p:spTree>
    <p:extLst>
      <p:ext uri="{BB962C8B-B14F-4D97-AF65-F5344CB8AC3E}">
        <p14:creationId xmlns:p14="http://schemas.microsoft.com/office/powerpoint/2010/main" val="34722196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183A9D24-3F96-594F-A734-7F26196D568E}" type="slidenum">
              <a:rPr lang="en-AU"/>
              <a:pPr/>
              <a:t>24</a:t>
            </a:fld>
            <a:endParaRPr lang="en-AU" dirty="0"/>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r>
              <a:rPr lang="en-US" dirty="0" smtClean="0"/>
              <a:t>The first approach is a simple system for rule enforcement.</a:t>
            </a:r>
          </a:p>
          <a:p>
            <a:r>
              <a:rPr lang="en-US" dirty="0" smtClean="0"/>
              <a:t>For example, the following rules could be enforced:</a:t>
            </a:r>
          </a:p>
          <a:p>
            <a:endParaRPr lang="en-US" dirty="0" smtClean="0"/>
          </a:p>
          <a:p>
            <a:r>
              <a:rPr lang="en-US" dirty="0" smtClean="0"/>
              <a:t>• All passwords must be at least eight characters long.</a:t>
            </a:r>
          </a:p>
          <a:p>
            <a:endParaRPr lang="en-US" dirty="0" smtClean="0"/>
          </a:p>
          <a:p>
            <a:r>
              <a:rPr lang="en-US" dirty="0" smtClean="0"/>
              <a:t>• In the first eight characters, the passwords must include at least one each of</a:t>
            </a:r>
          </a:p>
          <a:p>
            <a:r>
              <a:rPr lang="en-US" dirty="0" smtClean="0"/>
              <a:t>uppercase, lowercase, numeric digits, and punctuation marks.</a:t>
            </a:r>
          </a:p>
          <a:p>
            <a:endParaRPr lang="en-US" dirty="0" smtClean="0"/>
          </a:p>
          <a:p>
            <a:r>
              <a:rPr lang="en-US" dirty="0" smtClean="0"/>
              <a:t>These rules could be coupled with advice to the user. Although this approach is</a:t>
            </a:r>
          </a:p>
          <a:p>
            <a:r>
              <a:rPr lang="en-US" dirty="0" smtClean="0"/>
              <a:t>superior to simply educating users, it may not be sufficient to thwart password</a:t>
            </a:r>
          </a:p>
          <a:p>
            <a:r>
              <a:rPr lang="en-US" dirty="0" smtClean="0"/>
              <a:t>crackers. This scheme alerts crackers as to which passwords </a:t>
            </a:r>
            <a:r>
              <a:rPr lang="en-US" i="1" dirty="0" smtClean="0"/>
              <a:t>not to try but may still</a:t>
            </a:r>
          </a:p>
          <a:p>
            <a:r>
              <a:rPr lang="en-US" dirty="0" smtClean="0"/>
              <a:t>make it possible to do password cracking.</a:t>
            </a:r>
          </a:p>
          <a:p>
            <a:endParaRPr lang="en-US" dirty="0" smtClean="0"/>
          </a:p>
          <a:p>
            <a:r>
              <a:rPr lang="en-US" dirty="0" smtClean="0"/>
              <a:t>The process of rule enforcement can be automated by using a proactive password</a:t>
            </a:r>
          </a:p>
          <a:p>
            <a:r>
              <a:rPr lang="en-US" dirty="0" smtClean="0"/>
              <a:t>checker, such as the openware pam_passwdqc (openwall.com/passwdqc/),</a:t>
            </a:r>
          </a:p>
          <a:p>
            <a:r>
              <a:rPr lang="en-US" dirty="0" smtClean="0"/>
              <a:t>which enforces a variety of rules on passwords and is configurable by the system</a:t>
            </a:r>
          </a:p>
          <a:p>
            <a:r>
              <a:rPr lang="en-US" dirty="0" smtClean="0"/>
              <a:t>administrator.</a:t>
            </a:r>
          </a:p>
          <a:p>
            <a:endParaRPr lang="en-US" dirty="0" smtClean="0"/>
          </a:p>
          <a:p>
            <a:r>
              <a:rPr lang="en-US" dirty="0" smtClean="0"/>
              <a:t>Another possible procedure is simply to compile a large</a:t>
            </a:r>
          </a:p>
          <a:p>
            <a:r>
              <a:rPr lang="en-US" dirty="0" smtClean="0"/>
              <a:t>dictionary of possible “bad” passwords. When a user selects a password, the system</a:t>
            </a:r>
          </a:p>
          <a:p>
            <a:r>
              <a:rPr lang="en-US" dirty="0" smtClean="0"/>
              <a:t>checks to make sure that it is not on the disapproved list. There are two problems</a:t>
            </a:r>
          </a:p>
          <a:p>
            <a:r>
              <a:rPr lang="en-US" dirty="0" smtClean="0"/>
              <a:t>with this approach:</a:t>
            </a:r>
          </a:p>
          <a:p>
            <a:endParaRPr lang="en-US" dirty="0" smtClean="0"/>
          </a:p>
          <a:p>
            <a:r>
              <a:rPr lang="en-US" dirty="0" smtClean="0"/>
              <a:t>• </a:t>
            </a:r>
            <a:r>
              <a:rPr lang="en-US" b="1" dirty="0" smtClean="0"/>
              <a:t>Space: The dictionary must be very large to be effective. For example, the dictionary</a:t>
            </a:r>
          </a:p>
          <a:p>
            <a:r>
              <a:rPr lang="en-US" dirty="0" smtClean="0"/>
              <a:t>used in the Purdue study [SPAF92a] occupies more than 30 megabytes</a:t>
            </a:r>
          </a:p>
          <a:p>
            <a:r>
              <a:rPr lang="en-US" dirty="0" smtClean="0"/>
              <a:t>of storage.</a:t>
            </a:r>
          </a:p>
          <a:p>
            <a:endParaRPr lang="en-US" dirty="0" smtClean="0"/>
          </a:p>
          <a:p>
            <a:r>
              <a:rPr lang="en-US" dirty="0" smtClean="0"/>
              <a:t>• </a:t>
            </a:r>
            <a:r>
              <a:rPr lang="en-US" b="1" dirty="0" smtClean="0"/>
              <a:t>Time: The time required to search a large dictionary may itself be large. In</a:t>
            </a:r>
          </a:p>
          <a:p>
            <a:r>
              <a:rPr lang="en-US" dirty="0" smtClean="0"/>
              <a:t>addition, to check for likely permutations of dictionary words, either those</a:t>
            </a:r>
          </a:p>
          <a:p>
            <a:r>
              <a:rPr lang="en-US" dirty="0" smtClean="0"/>
              <a:t>words must be included in the dictionary, making it truly huge, or each search</a:t>
            </a:r>
          </a:p>
          <a:p>
            <a:r>
              <a:rPr lang="en-US" dirty="0" smtClean="0"/>
              <a:t>must also involve considerable processing.</a:t>
            </a:r>
          </a:p>
          <a:p>
            <a:endParaRPr lang="en-US" dirty="0" smtClean="0"/>
          </a:p>
          <a:p>
            <a:r>
              <a:rPr lang="en-US" dirty="0" smtClean="0"/>
              <a:t>A technique for developing an effective and efficient proactive</a:t>
            </a:r>
          </a:p>
          <a:p>
            <a:r>
              <a:rPr lang="en-US" dirty="0" smtClean="0"/>
              <a:t>password checker that is based on rejecting words on a list that has been implemented on a number of systems, including Linux. </a:t>
            </a:r>
          </a:p>
          <a:p>
            <a:r>
              <a:rPr lang="en-US" dirty="0" smtClean="0"/>
              <a:t>It is based on the use of a Bloom filter [BLOO70]. To begin, we explain</a:t>
            </a:r>
          </a:p>
          <a:p>
            <a:r>
              <a:rPr lang="en-US" dirty="0" smtClean="0"/>
              <a:t>the operation of the Bloom filter. A Bloom filter of order </a:t>
            </a:r>
            <a:r>
              <a:rPr lang="en-US" i="1" dirty="0" smtClean="0"/>
              <a:t>k consists of a set of k</a:t>
            </a:r>
          </a:p>
          <a:p>
            <a:r>
              <a:rPr lang="en-US" dirty="0" smtClean="0"/>
              <a:t>independent hash functions </a:t>
            </a:r>
            <a:r>
              <a:rPr lang="en-US" i="1" dirty="0" smtClean="0"/>
              <a:t>H1(x), H2(x),c, Hk(x), where each function maps a</a:t>
            </a:r>
          </a:p>
          <a:p>
            <a:r>
              <a:rPr lang="en-US" dirty="0" smtClean="0"/>
              <a:t>password into a hash value in the range 0 to </a:t>
            </a:r>
            <a:r>
              <a:rPr lang="en-US" i="1" dirty="0" smtClean="0"/>
              <a:t>N – 1.</a:t>
            </a:r>
            <a:endParaRPr lang="en-US" dirty="0" smtClean="0"/>
          </a:p>
          <a:p>
            <a:endParaRPr lang="en-US" dirty="0" smtClean="0"/>
          </a:p>
          <a:p>
            <a:endParaRPr lang="en-US" dirty="0" smtClean="0">
              <a:latin typeface="Times New Roman" pitchFamily="-110" charset="0"/>
            </a:endParaRPr>
          </a:p>
        </p:txBody>
      </p:sp>
    </p:spTree>
    <p:extLst>
      <p:ext uri="{BB962C8B-B14F-4D97-AF65-F5344CB8AC3E}">
        <p14:creationId xmlns:p14="http://schemas.microsoft.com/office/powerpoint/2010/main" val="11485560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p:cNvSpPr>
          <p:nvPr>
            <p:ph type="sldImg"/>
          </p:nvPr>
        </p:nvSpPr>
        <p:spPr>
          <a:ln/>
        </p:spPr>
      </p:sp>
      <p:sp>
        <p:nvSpPr>
          <p:cNvPr id="51203" name="Notes Placeholder 2"/>
          <p:cNvSpPr>
            <a:spLocks noGrp="1"/>
          </p:cNvSpPr>
          <p:nvPr>
            <p:ph type="body" idx="1"/>
          </p:nvPr>
        </p:nvSpPr>
        <p:spPr>
          <a:noFill/>
          <a:ln/>
        </p:spPr>
        <p:txBody>
          <a:bodyPr/>
          <a:lstStyle/>
          <a:p>
            <a:r>
              <a:rPr lang="en-US" dirty="0" smtClean="0"/>
              <a:t>Figure 3.2 plots </a:t>
            </a:r>
            <a:r>
              <a:rPr lang="en-US" i="1" dirty="0" smtClean="0"/>
              <a:t>P as a function of R for various values of k. Suppose we have</a:t>
            </a:r>
          </a:p>
          <a:p>
            <a:r>
              <a:rPr lang="en-US" dirty="0" smtClean="0"/>
              <a:t>a dictionary of 1 million words and we wish to have a 0.01 probability of rejecting a</a:t>
            </a:r>
          </a:p>
          <a:p>
            <a:r>
              <a:rPr lang="en-US" dirty="0" smtClean="0"/>
              <a:t>password not in the dictionary. If we choose six hash functions, the required ratio</a:t>
            </a:r>
          </a:p>
          <a:p>
            <a:r>
              <a:rPr lang="en-US" dirty="0" smtClean="0"/>
              <a:t>is </a:t>
            </a:r>
            <a:r>
              <a:rPr lang="en-US" i="1" dirty="0" smtClean="0"/>
              <a:t>R  9.6. Therefore, we need a hash table of 9.6  106 bits or about 1.2 MBytes</a:t>
            </a:r>
          </a:p>
          <a:p>
            <a:r>
              <a:rPr lang="en-US" dirty="0" smtClean="0"/>
              <a:t>of storage. In contrast, storage of the entire dictionary would require on the order</a:t>
            </a:r>
          </a:p>
          <a:p>
            <a:r>
              <a:rPr lang="en-US" dirty="0" smtClean="0"/>
              <a:t>of 8 MBytes. Thus, we achieve a compression of almost a factor of 7. Furthermore,</a:t>
            </a:r>
          </a:p>
          <a:p>
            <a:r>
              <a:rPr lang="en-US" dirty="0" smtClean="0"/>
              <a:t>password checking involves the straightforward calculation of six hash functions</a:t>
            </a:r>
          </a:p>
          <a:p>
            <a:r>
              <a:rPr lang="en-US" dirty="0" smtClean="0"/>
              <a:t>and is independent of the size of the dictionary, whereas with the use of the full</a:t>
            </a:r>
          </a:p>
          <a:p>
            <a:r>
              <a:rPr lang="en-US" dirty="0" smtClean="0"/>
              <a:t>dictionary, there is substantial searching.</a:t>
            </a:r>
          </a:p>
        </p:txBody>
      </p:sp>
      <p:sp>
        <p:nvSpPr>
          <p:cNvPr id="51204" name="Slide Number Placeholder 3"/>
          <p:cNvSpPr>
            <a:spLocks noGrp="1"/>
          </p:cNvSpPr>
          <p:nvPr>
            <p:ph type="sldNum" sz="quarter" idx="5"/>
          </p:nvPr>
        </p:nvSpPr>
        <p:spPr>
          <a:noFill/>
        </p:spPr>
        <p:txBody>
          <a:bodyPr/>
          <a:lstStyle/>
          <a:p>
            <a:fld id="{35502AC1-C7DA-0245-BB84-0FE5DCDB34AB}" type="slidenum">
              <a:rPr lang="en-AU" smtClean="0"/>
              <a:pPr/>
              <a:t>25</a:t>
            </a:fld>
            <a:endParaRPr lang="en-AU" dirty="0" smtClean="0"/>
          </a:p>
        </p:txBody>
      </p:sp>
    </p:spTree>
    <p:extLst>
      <p:ext uri="{BB962C8B-B14F-4D97-AF65-F5344CB8AC3E}">
        <p14:creationId xmlns:p14="http://schemas.microsoft.com/office/powerpoint/2010/main" val="38192243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82F16768-244D-C24A-BB64-B996A8720A13}" type="slidenum">
              <a:rPr lang="en-AU"/>
              <a:pPr/>
              <a:t>26</a:t>
            </a:fld>
            <a:endParaRPr lang="en-AU" dirty="0"/>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r>
              <a:rPr lang="en-US" dirty="0" smtClean="0"/>
              <a:t>Objects that a user possesses for the purpose of user authentication are called</a:t>
            </a:r>
          </a:p>
          <a:p>
            <a:r>
              <a:rPr lang="en-US" dirty="0" smtClean="0"/>
              <a:t>tokens. In this section, we examine two types of tokens that are widely used; these</a:t>
            </a:r>
          </a:p>
          <a:p>
            <a:r>
              <a:rPr lang="en-US" dirty="0" smtClean="0"/>
              <a:t>are cards that have the appearance and size of bank cards (see Table 3.3).</a:t>
            </a:r>
            <a:endParaRPr lang="en-US" dirty="0" smtClean="0">
              <a:latin typeface="Times New Roman" pitchFamily="-110" charset="0"/>
            </a:endParaRPr>
          </a:p>
        </p:txBody>
      </p:sp>
    </p:spTree>
    <p:extLst>
      <p:ext uri="{BB962C8B-B14F-4D97-AF65-F5344CB8AC3E}">
        <p14:creationId xmlns:p14="http://schemas.microsoft.com/office/powerpoint/2010/main" val="27527255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F2883B1A-6685-B346-9691-B9575FF86ECE}" type="slidenum">
              <a:rPr lang="en-AU"/>
              <a:pPr/>
              <a:t>27</a:t>
            </a:fld>
            <a:endParaRPr lang="en-AU" dirty="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r>
              <a:rPr lang="en-US" dirty="0" smtClean="0"/>
              <a:t>Memory cards can store but not process data. The most common such card is the</a:t>
            </a:r>
          </a:p>
          <a:p>
            <a:r>
              <a:rPr lang="en-US" dirty="0" smtClean="0"/>
              <a:t>bank card with a magnetic stripe on the back. A magnetic stripe can store only a</a:t>
            </a:r>
          </a:p>
          <a:p>
            <a:r>
              <a:rPr lang="en-US" dirty="0" smtClean="0"/>
              <a:t>simple security code, which can be read (and unfortunately reprogrammed) by</a:t>
            </a:r>
          </a:p>
          <a:p>
            <a:r>
              <a:rPr lang="en-US" dirty="0" smtClean="0"/>
              <a:t>an inexpensive card reader. There are also memory cards that include an internal</a:t>
            </a:r>
          </a:p>
          <a:p>
            <a:r>
              <a:rPr lang="en-US" dirty="0" smtClean="0"/>
              <a:t>electronic memory.</a:t>
            </a:r>
          </a:p>
          <a:p>
            <a:endParaRPr lang="en-US" dirty="0" smtClean="0"/>
          </a:p>
          <a:p>
            <a:r>
              <a:rPr lang="en-US" dirty="0" smtClean="0"/>
              <a:t>Memory cards can be used alone for physical access, such as a hotel room. For</a:t>
            </a:r>
          </a:p>
          <a:p>
            <a:r>
              <a:rPr lang="en-US" dirty="0" smtClean="0"/>
              <a:t>computer user authentication, such cards are typically used with some form of password</a:t>
            </a:r>
          </a:p>
          <a:p>
            <a:r>
              <a:rPr lang="en-US" dirty="0" smtClean="0"/>
              <a:t>or personal identification number (PIN). A typical application is an automatic</a:t>
            </a:r>
          </a:p>
          <a:p>
            <a:r>
              <a:rPr lang="en-US" dirty="0" smtClean="0"/>
              <a:t>teller machine (ATM).</a:t>
            </a:r>
          </a:p>
          <a:p>
            <a:endParaRPr lang="en-US" dirty="0" smtClean="0"/>
          </a:p>
          <a:p>
            <a:r>
              <a:rPr lang="en-US" dirty="0" smtClean="0"/>
              <a:t>The memory card, when combined with a PIN or password, provides significantly</a:t>
            </a:r>
          </a:p>
          <a:p>
            <a:r>
              <a:rPr lang="en-US" dirty="0" smtClean="0"/>
              <a:t>greater security than a password alone. An adversary must gain physical</a:t>
            </a:r>
          </a:p>
          <a:p>
            <a:r>
              <a:rPr lang="en-US" dirty="0" smtClean="0"/>
              <a:t>possession of the card (or be able to duplicate it) plus must gain knowledge of the</a:t>
            </a:r>
          </a:p>
          <a:p>
            <a:r>
              <a:rPr lang="en-US" dirty="0" smtClean="0"/>
              <a:t>PIN. Among the potential drawbacks are the following [NIST95]:</a:t>
            </a:r>
          </a:p>
          <a:p>
            <a:endParaRPr lang="en-US" dirty="0" smtClean="0"/>
          </a:p>
          <a:p>
            <a:r>
              <a:rPr lang="en-US" dirty="0" smtClean="0"/>
              <a:t>• </a:t>
            </a:r>
            <a:r>
              <a:rPr lang="en-US" b="1" dirty="0" smtClean="0"/>
              <a:t>Requires special reader: This increases the cost of using the token and creates</a:t>
            </a:r>
          </a:p>
          <a:p>
            <a:r>
              <a:rPr lang="en-US" dirty="0" smtClean="0"/>
              <a:t>the requirement to maintain the security of the reader’s hardware and software.</a:t>
            </a:r>
          </a:p>
          <a:p>
            <a:endParaRPr lang="en-US" dirty="0" smtClean="0"/>
          </a:p>
          <a:p>
            <a:r>
              <a:rPr lang="en-US" dirty="0" smtClean="0"/>
              <a:t>• </a:t>
            </a:r>
            <a:r>
              <a:rPr lang="en-US" b="1" dirty="0" smtClean="0"/>
              <a:t>Token loss: A lost token temporarily prevents its owner from gaining system</a:t>
            </a:r>
          </a:p>
          <a:p>
            <a:r>
              <a:rPr lang="en-US" dirty="0" smtClean="0"/>
              <a:t>access. Thus there is an administrative cost in replacing the lost token. In addition,</a:t>
            </a:r>
          </a:p>
          <a:p>
            <a:r>
              <a:rPr lang="en-US" dirty="0" smtClean="0"/>
              <a:t>if the token is found, stolen, or forged, then an adversary now need only</a:t>
            </a:r>
          </a:p>
          <a:p>
            <a:r>
              <a:rPr lang="en-US" dirty="0" smtClean="0"/>
              <a:t>determine the PIN to gain unauthorized access.</a:t>
            </a:r>
          </a:p>
          <a:p>
            <a:endParaRPr lang="en-US" dirty="0" smtClean="0"/>
          </a:p>
          <a:p>
            <a:r>
              <a:rPr lang="en-US" dirty="0" smtClean="0"/>
              <a:t>• </a:t>
            </a:r>
            <a:r>
              <a:rPr lang="en-US" b="1" dirty="0" smtClean="0"/>
              <a:t>User dissatisfaction: Although users may have no difficulty in accepting the</a:t>
            </a:r>
          </a:p>
          <a:p>
            <a:r>
              <a:rPr lang="en-US" dirty="0" smtClean="0"/>
              <a:t>use of a memory card for ATM access, its use for computer access may be</a:t>
            </a:r>
          </a:p>
          <a:p>
            <a:r>
              <a:rPr lang="en-US" dirty="0" smtClean="0"/>
              <a:t>deemed inconvenient.</a:t>
            </a:r>
            <a:endParaRPr lang="en-US" dirty="0" smtClean="0">
              <a:latin typeface="Times New Roman" pitchFamily="-110" charset="0"/>
            </a:endParaRPr>
          </a:p>
        </p:txBody>
      </p:sp>
    </p:spTree>
    <p:extLst>
      <p:ext uri="{BB962C8B-B14F-4D97-AF65-F5344CB8AC3E}">
        <p14:creationId xmlns:p14="http://schemas.microsoft.com/office/powerpoint/2010/main" val="10167060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3AA801DF-7CDF-0149-8CF3-685900F808C1}" type="slidenum">
              <a:rPr lang="en-AU"/>
              <a:pPr/>
              <a:t>28</a:t>
            </a:fld>
            <a:endParaRPr lang="en-AU" dirty="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r>
              <a:rPr lang="en-US" dirty="0" smtClean="0"/>
              <a:t>A wide variety of devices qualify as smart tokens. These can be categorized along</a:t>
            </a:r>
          </a:p>
          <a:p>
            <a:r>
              <a:rPr lang="en-US" dirty="0" smtClean="0"/>
              <a:t>three dimensions that are not mutually exclusive:</a:t>
            </a:r>
          </a:p>
          <a:p>
            <a:endParaRPr lang="en-US" dirty="0" smtClean="0"/>
          </a:p>
          <a:p>
            <a:r>
              <a:rPr lang="en-US" dirty="0" smtClean="0"/>
              <a:t>• </a:t>
            </a:r>
            <a:r>
              <a:rPr lang="en-US" b="1" dirty="0" smtClean="0"/>
              <a:t>Physical characteristics: Smart tokens include an embedded microprocessor.</a:t>
            </a:r>
          </a:p>
          <a:p>
            <a:r>
              <a:rPr lang="en-US" dirty="0" smtClean="0"/>
              <a:t>A smart token that looks like a bank card is called a smart card. Other smart</a:t>
            </a:r>
          </a:p>
          <a:p>
            <a:r>
              <a:rPr lang="en-US" dirty="0" smtClean="0"/>
              <a:t>tokens can look like calculators, keys, or other small portable objects.</a:t>
            </a:r>
          </a:p>
          <a:p>
            <a:endParaRPr lang="en-US" dirty="0" smtClean="0"/>
          </a:p>
          <a:p>
            <a:r>
              <a:rPr lang="en-US" dirty="0" smtClean="0"/>
              <a:t>• </a:t>
            </a:r>
            <a:r>
              <a:rPr lang="en-US" b="1" dirty="0" smtClean="0"/>
              <a:t>Interface: Manual interfaces include a keypad and display for human/token</a:t>
            </a:r>
          </a:p>
          <a:p>
            <a:r>
              <a:rPr lang="en-US" dirty="0" smtClean="0"/>
              <a:t>interaction. Smart tokens with an electronic interface communicate with a</a:t>
            </a:r>
          </a:p>
          <a:p>
            <a:r>
              <a:rPr lang="en-US" dirty="0" smtClean="0"/>
              <a:t>compatible reader/writer.</a:t>
            </a:r>
          </a:p>
          <a:p>
            <a:endParaRPr lang="en-US" dirty="0" smtClean="0"/>
          </a:p>
          <a:p>
            <a:r>
              <a:rPr lang="en-US" dirty="0" smtClean="0"/>
              <a:t>• </a:t>
            </a:r>
            <a:r>
              <a:rPr lang="en-US" b="1" dirty="0" smtClean="0"/>
              <a:t>Authentication protocol: The purpose of a smart token is to provide a means</a:t>
            </a:r>
          </a:p>
          <a:p>
            <a:r>
              <a:rPr lang="en-US" dirty="0" smtClean="0"/>
              <a:t>for user authentication. We can classify the authentication protocols used with</a:t>
            </a:r>
          </a:p>
          <a:p>
            <a:r>
              <a:rPr lang="en-US" dirty="0" smtClean="0"/>
              <a:t>smart tokens into three categories:</a:t>
            </a:r>
          </a:p>
          <a:p>
            <a:endParaRPr lang="en-US" dirty="0" smtClean="0"/>
          </a:p>
          <a:p>
            <a:r>
              <a:rPr lang="en-US" dirty="0" smtClean="0"/>
              <a:t>— </a:t>
            </a:r>
            <a:r>
              <a:rPr lang="en-US" b="1" dirty="0" smtClean="0"/>
              <a:t>Static: With a static protocol, the user authenticates himself or herself</a:t>
            </a:r>
          </a:p>
          <a:p>
            <a:r>
              <a:rPr lang="en-US" dirty="0" smtClean="0"/>
              <a:t>to the token and then the token authenticates the user to the computer.</a:t>
            </a:r>
          </a:p>
          <a:p>
            <a:r>
              <a:rPr lang="en-US" dirty="0" smtClean="0"/>
              <a:t>The latter half of this protocol is similar to the operation of a memory</a:t>
            </a:r>
          </a:p>
          <a:p>
            <a:r>
              <a:rPr lang="en-US" dirty="0" smtClean="0"/>
              <a:t>token.</a:t>
            </a:r>
          </a:p>
          <a:p>
            <a:endParaRPr lang="en-US" dirty="0" smtClean="0"/>
          </a:p>
          <a:p>
            <a:r>
              <a:rPr lang="en-US" dirty="0" smtClean="0"/>
              <a:t>— </a:t>
            </a:r>
            <a:r>
              <a:rPr lang="en-US" b="1" dirty="0" smtClean="0"/>
              <a:t>Dynamic password generator: In this case, the token generates a unique</a:t>
            </a:r>
          </a:p>
          <a:p>
            <a:r>
              <a:rPr lang="en-US" dirty="0" smtClean="0"/>
              <a:t>password periodically (e.g., every minute). This password is then entered</a:t>
            </a:r>
          </a:p>
          <a:p>
            <a:r>
              <a:rPr lang="en-US" dirty="0" smtClean="0"/>
              <a:t>into the computer system for authentication, either manually by the user or</a:t>
            </a:r>
          </a:p>
          <a:p>
            <a:r>
              <a:rPr lang="en-US" dirty="0" smtClean="0"/>
              <a:t>electronically via the token. The token and the computer system must be</a:t>
            </a:r>
          </a:p>
          <a:p>
            <a:r>
              <a:rPr lang="en-US" dirty="0" smtClean="0"/>
              <a:t>initialized and kept synchronized so that the computer knows the password</a:t>
            </a:r>
          </a:p>
          <a:p>
            <a:r>
              <a:rPr lang="en-US" dirty="0" smtClean="0"/>
              <a:t>that is current for this token.</a:t>
            </a:r>
          </a:p>
          <a:p>
            <a:endParaRPr lang="en-US" dirty="0" smtClean="0"/>
          </a:p>
          <a:p>
            <a:r>
              <a:rPr lang="en-US" dirty="0" smtClean="0"/>
              <a:t>— </a:t>
            </a:r>
            <a:r>
              <a:rPr lang="en-US" b="1" dirty="0" smtClean="0"/>
              <a:t>Challenge-response: In this case, the computer system generates a challenge,</a:t>
            </a:r>
          </a:p>
          <a:p>
            <a:r>
              <a:rPr lang="en-US" dirty="0" smtClean="0"/>
              <a:t>such as a random string of numbers. The smart token generates a response</a:t>
            </a:r>
          </a:p>
          <a:p>
            <a:r>
              <a:rPr lang="en-US" dirty="0" smtClean="0"/>
              <a:t>based on the challenge. For example, public-key cryptography could be used</a:t>
            </a:r>
          </a:p>
          <a:p>
            <a:r>
              <a:rPr lang="en-US" dirty="0" smtClean="0"/>
              <a:t>and the token could encrypt the challenge string with the token’s private key.</a:t>
            </a:r>
            <a:endParaRPr lang="en-US" dirty="0" smtClean="0">
              <a:latin typeface="Times New Roman" pitchFamily="-110" charset="0"/>
            </a:endParaRPr>
          </a:p>
        </p:txBody>
      </p:sp>
    </p:spTree>
    <p:extLst>
      <p:ext uri="{BB962C8B-B14F-4D97-AF65-F5344CB8AC3E}">
        <p14:creationId xmlns:p14="http://schemas.microsoft.com/office/powerpoint/2010/main" val="35953163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3AA801DF-7CDF-0149-8CF3-685900F808C1}" type="slidenum">
              <a:rPr lang="en-AU"/>
              <a:pPr/>
              <a:t>29</a:t>
            </a:fld>
            <a:endParaRPr lang="en-AU" dirty="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For user authentication the most important category of smart token is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smart card, which has the appearance of a credit card, has an electronic interface,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may use any of the type of protocols just described. The remainder of this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section discusses smart cards.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smart card contains within it an entire microprocessor, including processor,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memory, and I/O ports. Some versions incorporate a special co-processing circuit for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cryptographic operation to speed the task of encoding and decoding messages or generating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digital signatures to validate the information transferred. In some cards,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I/O ports are directly accessible by a compatible reader by means of exposed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electrical contacts. Other cards rely instead on an embedded antenna for wireless communication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with the reader.</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typical smart card includes three types of memory. Read-only memory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(ROM) stores data that does not change during the card’s life, such as the card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number and the cardholder’s name. Electrically erasable programmable ROM</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(EEPROM) holds application data and programs, such as the protocols that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card can execute. It also holds data that may vary with time. For example, in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telephone card, the EEPROM holds the talk time remaining. Random access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memory (RAM) holds temporary data generated when applications are executed.</a:t>
            </a:r>
            <a:endParaRPr lang="en-US" dirty="0" smtClean="0">
              <a:latin typeface="Times New Roman" pitchFamily="-110" charset="0"/>
            </a:endParaRPr>
          </a:p>
          <a:p>
            <a:endParaRPr lang="en-US" b="0" dirty="0" smtClean="0">
              <a:latin typeface="Times New Roman" pitchFamily="-110" charset="0"/>
            </a:endParaRPr>
          </a:p>
        </p:txBody>
      </p:sp>
    </p:spTree>
    <p:extLst>
      <p:ext uri="{BB962C8B-B14F-4D97-AF65-F5344CB8AC3E}">
        <p14:creationId xmlns:p14="http://schemas.microsoft.com/office/powerpoint/2010/main" val="4083066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7DEFB21B-16CD-494D-A5E0-E64C915D2EB4}" type="slidenum">
              <a:rPr lang="en-AU"/>
              <a:pPr/>
              <a:t>3</a:t>
            </a:fld>
            <a:endParaRPr lang="en-AU" dirty="0"/>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r>
              <a:rPr lang="en-US" dirty="0" smtClean="0"/>
              <a:t>An authentication process consists of two steps:</a:t>
            </a:r>
          </a:p>
          <a:p>
            <a:pPr eaLnBrk="1" hangingPunct="1"/>
            <a:endParaRPr lang="en-US" dirty="0" smtClean="0"/>
          </a:p>
          <a:p>
            <a:pPr eaLnBrk="1" hangingPunct="1"/>
            <a:r>
              <a:rPr lang="en-US" dirty="0" smtClean="0"/>
              <a:t> </a:t>
            </a:r>
            <a:r>
              <a:rPr lang="en-US" b="1" dirty="0" smtClean="0"/>
              <a:t>Identification step: Presenting an identifier to the security system. (Identifiers</a:t>
            </a:r>
          </a:p>
          <a:p>
            <a:pPr eaLnBrk="1" hangingPunct="1"/>
            <a:r>
              <a:rPr lang="en-US" dirty="0" smtClean="0"/>
              <a:t>should be assigned carefully, because authenticated identities are the basis for</a:t>
            </a:r>
          </a:p>
          <a:p>
            <a:pPr eaLnBrk="1" hangingPunct="1"/>
            <a:r>
              <a:rPr lang="en-US" dirty="0" smtClean="0"/>
              <a:t>other security services, such as access control service.)</a:t>
            </a:r>
          </a:p>
          <a:p>
            <a:pPr eaLnBrk="1" hangingPunct="1"/>
            <a:endParaRPr lang="en-US" dirty="0" smtClean="0"/>
          </a:p>
          <a:p>
            <a:pPr eaLnBrk="1" hangingPunct="1"/>
            <a:r>
              <a:rPr lang="en-US" dirty="0" smtClean="0"/>
              <a:t> </a:t>
            </a:r>
            <a:r>
              <a:rPr lang="en-US" b="1" dirty="0" smtClean="0"/>
              <a:t>Verification step: Presenting or generating authentication information that</a:t>
            </a:r>
          </a:p>
          <a:p>
            <a:pPr eaLnBrk="1" hangingPunct="1"/>
            <a:r>
              <a:rPr lang="en-US" dirty="0" smtClean="0"/>
              <a:t>corroborates the binding between the entity and the identifier.</a:t>
            </a:r>
          </a:p>
          <a:p>
            <a:pPr eaLnBrk="1" hangingPunct="1"/>
            <a:endParaRPr lang="en-US" dirty="0" smtClean="0"/>
          </a:p>
          <a:p>
            <a:pPr eaLnBrk="1" hangingPunct="1"/>
            <a:r>
              <a:rPr lang="en-US" dirty="0" smtClean="0"/>
              <a:t>For example, user Alice Toklas could have the user identifier ABTOKLAS. This</a:t>
            </a:r>
          </a:p>
          <a:p>
            <a:pPr eaLnBrk="1" hangingPunct="1"/>
            <a:r>
              <a:rPr lang="en-US" dirty="0" smtClean="0"/>
              <a:t>information needs to be stored on any server or computer system that Alice wishes</a:t>
            </a:r>
          </a:p>
          <a:p>
            <a:pPr eaLnBrk="1" hangingPunct="1"/>
            <a:r>
              <a:rPr lang="en-US" dirty="0" smtClean="0"/>
              <a:t>to use and could be known to system administrators and other users. A typical item</a:t>
            </a:r>
          </a:p>
          <a:p>
            <a:pPr eaLnBrk="1" hangingPunct="1"/>
            <a:r>
              <a:rPr lang="en-US" dirty="0" smtClean="0"/>
              <a:t>of authentication information associated with this user ID is a password, which is</a:t>
            </a:r>
          </a:p>
          <a:p>
            <a:pPr eaLnBrk="1" hangingPunct="1"/>
            <a:r>
              <a:rPr lang="en-US" dirty="0" smtClean="0"/>
              <a:t>kept secret (known only to Alice and to the system)2. If no one is able to obtain or</a:t>
            </a:r>
          </a:p>
          <a:p>
            <a:pPr eaLnBrk="1" hangingPunct="1"/>
            <a:r>
              <a:rPr lang="en-US" dirty="0" smtClean="0"/>
              <a:t>guess Alice’s password, then the combination of Alice’s user ID and password enables</a:t>
            </a:r>
          </a:p>
          <a:p>
            <a:pPr eaLnBrk="1" hangingPunct="1"/>
            <a:r>
              <a:rPr lang="en-US" dirty="0" smtClean="0"/>
              <a:t>administrators to set up Alice’s access permissions and audit her activity. Because</a:t>
            </a:r>
          </a:p>
          <a:p>
            <a:pPr eaLnBrk="1" hangingPunct="1"/>
            <a:r>
              <a:rPr lang="en-US" dirty="0" smtClean="0"/>
              <a:t>Alice’s ID is not secret, system users can send her e-mail, but because her password is</a:t>
            </a:r>
          </a:p>
          <a:p>
            <a:pPr eaLnBrk="1" hangingPunct="1"/>
            <a:r>
              <a:rPr lang="en-US" dirty="0" smtClean="0"/>
              <a:t>secret, no one can pretend to be Alice.</a:t>
            </a:r>
          </a:p>
          <a:p>
            <a:pPr eaLnBrk="1" hangingPunct="1"/>
            <a:endParaRPr lang="en-US" dirty="0" smtClean="0"/>
          </a:p>
          <a:p>
            <a:pPr eaLnBrk="1" hangingPunct="1"/>
            <a:r>
              <a:rPr lang="en-US" dirty="0" smtClean="0"/>
              <a:t>In essence, identification is the means by which a user provides a claimed identity</a:t>
            </a:r>
          </a:p>
          <a:p>
            <a:pPr eaLnBrk="1" hangingPunct="1"/>
            <a:r>
              <a:rPr lang="en-US" dirty="0" smtClean="0"/>
              <a:t>to the system; user authentication is the means of establishing the validity of the claim.</a:t>
            </a:r>
          </a:p>
          <a:p>
            <a:pPr eaLnBrk="1" hangingPunct="1"/>
            <a:r>
              <a:rPr lang="en-US" dirty="0" smtClean="0"/>
              <a:t>Note that user authentication is distinct from message authentication. As defined in</a:t>
            </a:r>
          </a:p>
          <a:p>
            <a:pPr eaLnBrk="1" hangingPunct="1"/>
            <a:r>
              <a:rPr lang="en-US" dirty="0" smtClean="0"/>
              <a:t>Chapter 2, message authentication is a procedure that allows communicating parties</a:t>
            </a:r>
          </a:p>
          <a:p>
            <a:pPr eaLnBrk="1" hangingPunct="1"/>
            <a:r>
              <a:rPr lang="en-US" dirty="0" smtClean="0"/>
              <a:t>to verify that the contents of a received message have not been altered and that the</a:t>
            </a:r>
          </a:p>
          <a:p>
            <a:pPr eaLnBrk="1" hangingPunct="1"/>
            <a:r>
              <a:rPr lang="en-US" dirty="0" smtClean="0"/>
              <a:t> source is authentic. This chapter is concerned solely with user authentication.</a:t>
            </a:r>
            <a:endParaRPr lang="en-US" dirty="0" smtClean="0">
              <a:latin typeface="Times" pitchFamily="-110" charset="0"/>
            </a:endParaRPr>
          </a:p>
        </p:txBody>
      </p:sp>
    </p:spTree>
    <p:extLst>
      <p:ext uri="{BB962C8B-B14F-4D97-AF65-F5344CB8AC3E}">
        <p14:creationId xmlns:p14="http://schemas.microsoft.com/office/powerpoint/2010/main" val="42484148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2EA42B2D-3CBE-A847-941B-659C67C15D4D}" type="slidenum">
              <a:rPr lang="en-AU"/>
              <a:pPr/>
              <a:t>30</a:t>
            </a:fld>
            <a:endParaRPr lang="en-AU" dirty="0"/>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r>
              <a:rPr lang="en-US" dirty="0" smtClean="0"/>
              <a:t>For user authentication to computer, the most important category of smart</a:t>
            </a:r>
          </a:p>
          <a:p>
            <a:r>
              <a:rPr lang="en-US" dirty="0" smtClean="0"/>
              <a:t>token is the smart card, which has the appearance of a credit card, has an electronic</a:t>
            </a:r>
          </a:p>
          <a:p>
            <a:r>
              <a:rPr lang="en-US" dirty="0" smtClean="0"/>
              <a:t>interface, and may use any of the type of protocols just described. The remainder of</a:t>
            </a:r>
          </a:p>
          <a:p>
            <a:r>
              <a:rPr lang="en-US" dirty="0" smtClean="0"/>
              <a:t>this section discusses smart cards.</a:t>
            </a:r>
          </a:p>
          <a:p>
            <a:endParaRPr lang="en-US" dirty="0" smtClean="0"/>
          </a:p>
          <a:p>
            <a:r>
              <a:rPr lang="en-US" dirty="0" smtClean="0"/>
              <a:t>A smart card contains within it an entire microprocessor, including processor,</a:t>
            </a:r>
          </a:p>
          <a:p>
            <a:r>
              <a:rPr lang="en-US" dirty="0" smtClean="0"/>
              <a:t>memory, and I/O ports (Figure 3.3). Some versions incorporate a special co-processing</a:t>
            </a:r>
          </a:p>
          <a:p>
            <a:r>
              <a:rPr lang="en-US" dirty="0" smtClean="0"/>
              <a:t>circuit for cryptographic operation to speed the task of encoding and decoding messages</a:t>
            </a:r>
          </a:p>
          <a:p>
            <a:r>
              <a:rPr lang="en-US" dirty="0" smtClean="0"/>
              <a:t>or generating digital signatures to validate the information transferred. In some</a:t>
            </a:r>
          </a:p>
          <a:p>
            <a:r>
              <a:rPr lang="en-US" dirty="0" smtClean="0"/>
              <a:t>cards, the I/O ports are directly accessible by a compatible reader by means of exposed</a:t>
            </a:r>
          </a:p>
          <a:p>
            <a:r>
              <a:rPr lang="en-US" dirty="0" smtClean="0"/>
              <a:t>electrical contacts. Other cards rely instead on an embedded antenna for wireless</a:t>
            </a:r>
          </a:p>
          <a:p>
            <a:r>
              <a:rPr lang="en-US" dirty="0" smtClean="0"/>
              <a:t>communication with the reader.</a:t>
            </a:r>
          </a:p>
          <a:p>
            <a:endParaRPr lang="en-US" dirty="0" smtClean="0"/>
          </a:p>
          <a:p>
            <a:r>
              <a:rPr lang="en-US" dirty="0" smtClean="0"/>
              <a:t>A typical smart card includes three types of memory. Read-only memory</a:t>
            </a:r>
          </a:p>
          <a:p>
            <a:r>
              <a:rPr lang="en-US" dirty="0" smtClean="0"/>
              <a:t>(ROM) stores data that does not change during the card’s life, such as the card</a:t>
            </a:r>
          </a:p>
          <a:p>
            <a:r>
              <a:rPr lang="en-US" dirty="0" smtClean="0"/>
              <a:t>number and the cardholder’s name. Electrically erasable programmable ROM</a:t>
            </a:r>
          </a:p>
          <a:p>
            <a:r>
              <a:rPr lang="en-US" dirty="0" smtClean="0"/>
              <a:t>(EEPROM) holds application data and programs, such as the protocols that the card</a:t>
            </a:r>
          </a:p>
          <a:p>
            <a:r>
              <a:rPr lang="en-US" dirty="0" smtClean="0"/>
              <a:t>can execute. It also holds data that may vary with time. For example, in a telephone</a:t>
            </a:r>
          </a:p>
          <a:p>
            <a:r>
              <a:rPr lang="en-US" dirty="0" smtClean="0"/>
              <a:t>card, the EEPROM holds the talk time remaining. Random access memory (RAM)</a:t>
            </a:r>
          </a:p>
          <a:p>
            <a:r>
              <a:rPr lang="en-US" dirty="0" smtClean="0"/>
              <a:t>holds temporary data generated when applications are executed.</a:t>
            </a:r>
            <a:endParaRPr lang="en-US" dirty="0" smtClean="0">
              <a:latin typeface="Times New Roman" pitchFamily="-110" charset="0"/>
            </a:endParaRPr>
          </a:p>
        </p:txBody>
      </p:sp>
    </p:spTree>
    <p:extLst>
      <p:ext uri="{BB962C8B-B14F-4D97-AF65-F5344CB8AC3E}">
        <p14:creationId xmlns:p14="http://schemas.microsoft.com/office/powerpoint/2010/main" val="39460710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p:cNvSpPr>
          <p:nvPr>
            <p:ph type="sldImg"/>
          </p:nvPr>
        </p:nvSpPr>
        <p:spPr>
          <a:ln/>
        </p:spPr>
      </p:sp>
      <p:sp>
        <p:nvSpPr>
          <p:cNvPr id="61443" name="Notes Placeholder 2"/>
          <p:cNvSpPr>
            <a:spLocks noGrp="1"/>
          </p:cNvSpPr>
          <p:nvPr>
            <p:ph type="body" idx="1"/>
          </p:nvPr>
        </p:nvSpPr>
        <p:spPr>
          <a:noFill/>
          <a:ln/>
        </p:spPr>
        <p:txBody>
          <a:bodyPr/>
          <a:lstStyle/>
          <a:p>
            <a:r>
              <a:rPr lang="en-US" dirty="0" smtClean="0"/>
              <a:t>Figure 3.5 illustrates the typical interaction between a smart card and a</a:t>
            </a:r>
          </a:p>
          <a:p>
            <a:r>
              <a:rPr lang="en-US" dirty="0" smtClean="0"/>
              <a:t>reader or computer system. Each time the card is inserted into a reader, a reset is</a:t>
            </a:r>
          </a:p>
          <a:p>
            <a:r>
              <a:rPr lang="en-US" dirty="0" smtClean="0"/>
              <a:t>initiated by the reader to initialize parameters such as clock value. After the reset</a:t>
            </a:r>
          </a:p>
          <a:p>
            <a:r>
              <a:rPr lang="en-US" dirty="0" smtClean="0"/>
              <a:t>function is performed, the card responds with answer to reset (ATR) message.</a:t>
            </a:r>
          </a:p>
          <a:p>
            <a:r>
              <a:rPr lang="en-US" dirty="0" smtClean="0"/>
              <a:t>This message defines the parameters and protocols that the card can use and the</a:t>
            </a:r>
          </a:p>
          <a:p>
            <a:r>
              <a:rPr lang="en-US" dirty="0" smtClean="0"/>
              <a:t>functions it can perform. The terminal may be able to change the protocol used</a:t>
            </a:r>
          </a:p>
          <a:p>
            <a:r>
              <a:rPr lang="en-US" dirty="0" smtClean="0"/>
              <a:t>and other parameters via a protocol type selection (PTS) command. The cards</a:t>
            </a:r>
          </a:p>
          <a:p>
            <a:r>
              <a:rPr lang="en-US" dirty="0" smtClean="0"/>
              <a:t>PTS response confirms the protocols and parameters to be used. The terminal</a:t>
            </a:r>
          </a:p>
          <a:p>
            <a:r>
              <a:rPr lang="en-US" dirty="0" smtClean="0"/>
              <a:t>and card can now execute the protocol to perform the desired application.</a:t>
            </a:r>
          </a:p>
        </p:txBody>
      </p:sp>
      <p:sp>
        <p:nvSpPr>
          <p:cNvPr id="61444" name="Slide Number Placeholder 3"/>
          <p:cNvSpPr>
            <a:spLocks noGrp="1"/>
          </p:cNvSpPr>
          <p:nvPr>
            <p:ph type="sldNum" sz="quarter" idx="5"/>
          </p:nvPr>
        </p:nvSpPr>
        <p:spPr>
          <a:noFill/>
        </p:spPr>
        <p:txBody>
          <a:bodyPr/>
          <a:lstStyle/>
          <a:p>
            <a:fld id="{55FDA291-7D6E-AE47-AF34-6E2BC441D03E}" type="slidenum">
              <a:rPr lang="en-AU" smtClean="0"/>
              <a:pPr/>
              <a:t>31</a:t>
            </a:fld>
            <a:endParaRPr lang="en-AU" dirty="0" smtClean="0"/>
          </a:p>
        </p:txBody>
      </p:sp>
    </p:spTree>
    <p:extLst>
      <p:ext uri="{BB962C8B-B14F-4D97-AF65-F5344CB8AC3E}">
        <p14:creationId xmlns:p14="http://schemas.microsoft.com/office/powerpoint/2010/main" val="33384794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An application of increasing importance is the use of a smart card as a national identity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card for citizens. A national electronic identity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eID</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card can serve the same purposes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as other national ID cards, and similar cards such as a driver’s license, for access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government and commercial services. In addition, an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eID</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card can provide stronger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proof of identity and be used in a wider variety of applications. In effect, an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eID</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card is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smart card that has been verified by the national government as valid and authentic.</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One of the most recent and most advanced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eID</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deployments is the German</a:t>
            </a:r>
          </a:p>
          <a:p>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eID</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card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neuer</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Personalausweis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[POLL12]. The card has human-readable data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printed on its surface, including the following:</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Personal data:  Such as name, date of birth, and address; this is the type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printed information found on passports and driver’s licenses.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Document number:  An alphanumerical nine-character unique identifier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each card.</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Card access number (CAN):  A six-digit decimal random number printed 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face of the card. This is used as a password, as explained subsequently.</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Machine readable zone (MRZ):  Three lines of human- and machine-readable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text on the back of the card. This may also be used as a password.</a:t>
            </a:r>
            <a:endParaRPr lang="en-US" dirty="0"/>
          </a:p>
        </p:txBody>
      </p:sp>
      <p:sp>
        <p:nvSpPr>
          <p:cNvPr id="4" name="Slide Number Placeholder 3"/>
          <p:cNvSpPr>
            <a:spLocks noGrp="1"/>
          </p:cNvSpPr>
          <p:nvPr>
            <p:ph type="sldNum" sz="quarter" idx="10"/>
          </p:nvPr>
        </p:nvSpPr>
        <p:spPr/>
        <p:txBody>
          <a:bodyPr/>
          <a:lstStyle/>
          <a:p>
            <a:pPr>
              <a:defRPr/>
            </a:pPr>
            <a:fld id="{596B4704-35C5-FE4A-8DDF-C541CD54E575}" type="slidenum">
              <a:rPr lang="en-AU" smtClean="0"/>
              <a:pPr>
                <a:defRPr/>
              </a:pPr>
              <a:t>32</a:t>
            </a:fld>
            <a:endParaRPr lang="en-AU" dirty="0"/>
          </a:p>
        </p:txBody>
      </p:sp>
    </p:spTree>
    <p:extLst>
      <p:ext uri="{BB962C8B-B14F-4D97-AF65-F5344CB8AC3E}">
        <p14:creationId xmlns:p14="http://schemas.microsoft.com/office/powerpoint/2010/main" val="7454755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card has the following three separate electronic functions,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each with its own protected dataset (Table 3.3):</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ePass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This function is reserved for government use and stores a digital representation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the cardholder’s identity. This function is similar to, and may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 used for, an electronic passport. Other government services may also use</a:t>
            </a:r>
          </a:p>
          <a:p>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ePass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ePass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function must be implemented on the card.</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eID</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This function is for general-purpose use in a variety of government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commercial applications. The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eID</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function stores an identity record that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authorized service can access with cardholder permission. Citizens choose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whether they want this function activated.</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eSign</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This optional function stores a private key and a certificate verifying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key; it is used for generating a digital signature. A private sector trust center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issues the certificate.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ePass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function is an offline function. That is, it is not used over a network</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but is used in a situation where the cardholder presents the card for a particular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service at that location, such as going through a passport control checkpoint.</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eID</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function can be used for both online and offline services. An example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an offline use is an inspection system. An inspection system is a terminal for law</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enforcement checks, for example, by police or border control officers. An inspection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system can read identifying information of the cardholder as well as biometric</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information stored on the card, such as facial image and fingerprints. The biometric</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information can be used to verify that the individual in possession of the card is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actual cardholder.</a:t>
            </a:r>
            <a:endParaRPr lang="en-US" dirty="0"/>
          </a:p>
        </p:txBody>
      </p:sp>
      <p:sp>
        <p:nvSpPr>
          <p:cNvPr id="4" name="Slide Number Placeholder 3"/>
          <p:cNvSpPr>
            <a:spLocks noGrp="1"/>
          </p:cNvSpPr>
          <p:nvPr>
            <p:ph type="sldNum" sz="quarter" idx="10"/>
          </p:nvPr>
        </p:nvSpPr>
        <p:spPr/>
        <p:txBody>
          <a:bodyPr/>
          <a:lstStyle/>
          <a:p>
            <a:pPr>
              <a:defRPr/>
            </a:pPr>
            <a:fld id="{596B4704-35C5-FE4A-8DDF-C541CD54E575}" type="slidenum">
              <a:rPr lang="en-AU" smtClean="0"/>
              <a:pPr>
                <a:defRPr/>
              </a:pPr>
              <a:t>33</a:t>
            </a:fld>
            <a:endParaRPr lang="en-AU" dirty="0"/>
          </a:p>
        </p:txBody>
      </p:sp>
    </p:spTree>
    <p:extLst>
      <p:ext uri="{BB962C8B-B14F-4D97-AF65-F5344CB8AC3E}">
        <p14:creationId xmlns:p14="http://schemas.microsoft.com/office/powerpoint/2010/main" val="41557731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User authentication is a good example of online use of the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eID</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function.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Figure 3.6 illustrates a Web-based scenario. To begin, an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eID</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user visits a Web</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site and requests a service that requires authentication. The Web site sends back</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 redirect message that forwards an authentication request to an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eID</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server. The</a:t>
            </a:r>
          </a:p>
          <a:p>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eID</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server requests that the user enter the PIN number for the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eID</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card. Once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user has correctly entered the PIN, data can be exchanged between the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eID</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card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the terminal reader in encrypted form. The server then engages in an authentication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protocol exchange with the microprocessor on the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eID</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card. If the user is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authenticated the results are sent back to the user system to be redirected to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Web server application.</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For the preceding scenario, the appropriate software and hardware are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required on the user system. Software on the main user system includes functionality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for requesting and accepting the PIN number and for message redirection.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hardware required is an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eID</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card reader. The card reader can be an external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contact or contactless reader or a contactless reader internal to the user system.</a:t>
            </a:r>
            <a:endParaRPr lang="en-US" dirty="0"/>
          </a:p>
        </p:txBody>
      </p:sp>
      <p:sp>
        <p:nvSpPr>
          <p:cNvPr id="4" name="Slide Number Placeholder 3"/>
          <p:cNvSpPr>
            <a:spLocks noGrp="1"/>
          </p:cNvSpPr>
          <p:nvPr>
            <p:ph type="sldNum" sz="quarter" idx="10"/>
          </p:nvPr>
        </p:nvSpPr>
        <p:spPr/>
        <p:txBody>
          <a:bodyPr/>
          <a:lstStyle/>
          <a:p>
            <a:pPr>
              <a:defRPr/>
            </a:pPr>
            <a:fld id="{596B4704-35C5-FE4A-8DDF-C541CD54E575}" type="slidenum">
              <a:rPr lang="en-AU" smtClean="0"/>
              <a:pPr>
                <a:defRPr/>
              </a:pPr>
              <a:t>34</a:t>
            </a:fld>
            <a:endParaRPr lang="en-AU" dirty="0"/>
          </a:p>
        </p:txBody>
      </p:sp>
    </p:spTree>
    <p:extLst>
      <p:ext uri="{BB962C8B-B14F-4D97-AF65-F5344CB8AC3E}">
        <p14:creationId xmlns:p14="http://schemas.microsoft.com/office/powerpoint/2010/main" val="9375801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Password Authenticated Connection Establishment (PACE) ensures that the contactless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RF chip in the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eID</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card cannot be read without explicit access control. For online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applications, access to the card is established by the user entering the 6-digit PIN,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which should only be known to the holder of the card. For offline applications,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either the MRZ printed on the back of the card or the six-digit card access number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(CAN) printed on the front is used.</a:t>
            </a:r>
            <a:endParaRPr lang="en-US" dirty="0"/>
          </a:p>
        </p:txBody>
      </p:sp>
      <p:sp>
        <p:nvSpPr>
          <p:cNvPr id="4" name="Slide Number Placeholder 3"/>
          <p:cNvSpPr>
            <a:spLocks noGrp="1"/>
          </p:cNvSpPr>
          <p:nvPr>
            <p:ph type="sldNum" sz="quarter" idx="10"/>
          </p:nvPr>
        </p:nvSpPr>
        <p:spPr/>
        <p:txBody>
          <a:bodyPr/>
          <a:lstStyle/>
          <a:p>
            <a:pPr>
              <a:defRPr/>
            </a:pPr>
            <a:fld id="{596B4704-35C5-FE4A-8DDF-C541CD54E575}" type="slidenum">
              <a:rPr lang="en-AU" smtClean="0"/>
              <a:pPr>
                <a:defRPr/>
              </a:pPr>
              <a:t>35</a:t>
            </a:fld>
            <a:endParaRPr lang="en-AU" dirty="0"/>
          </a:p>
        </p:txBody>
      </p:sp>
    </p:spTree>
    <p:extLst>
      <p:ext uri="{BB962C8B-B14F-4D97-AF65-F5344CB8AC3E}">
        <p14:creationId xmlns:p14="http://schemas.microsoft.com/office/powerpoint/2010/main" val="16708199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40000" lnSpcReduction="20000"/>
          </a:bodyPr>
          <a:lstStyle/>
          <a:p>
            <a:pPr>
              <a:defRPr/>
            </a:pPr>
            <a:r>
              <a:rPr lang="en-US" dirty="0" smtClean="0"/>
              <a:t>A biometric authentication system attempts to authenticate an individual based on</a:t>
            </a:r>
          </a:p>
          <a:p>
            <a:pPr>
              <a:defRPr/>
            </a:pPr>
            <a:r>
              <a:rPr lang="en-US" dirty="0" smtClean="0"/>
              <a:t>his or her unique physical characteristics. These include static characteristics, such</a:t>
            </a:r>
          </a:p>
          <a:p>
            <a:pPr>
              <a:defRPr/>
            </a:pPr>
            <a:r>
              <a:rPr lang="en-US" dirty="0" smtClean="0"/>
              <a:t>as fingerprints, hand geometry, facial characteristics, and retinal and iris patterns;</a:t>
            </a:r>
          </a:p>
          <a:p>
            <a:pPr>
              <a:defRPr/>
            </a:pPr>
            <a:r>
              <a:rPr lang="en-US" dirty="0" smtClean="0"/>
              <a:t>and dynamic characteristics, such as voiceprint and signature. In essence, biometrics</a:t>
            </a:r>
          </a:p>
          <a:p>
            <a:pPr>
              <a:defRPr/>
            </a:pPr>
            <a:r>
              <a:rPr lang="en-US" dirty="0" smtClean="0"/>
              <a:t>is based on pattern recognition. Compared to passwords and tokens, biometric</a:t>
            </a:r>
          </a:p>
          <a:p>
            <a:pPr>
              <a:defRPr/>
            </a:pPr>
            <a:r>
              <a:rPr lang="en-US" dirty="0" smtClean="0"/>
              <a:t>authentication is both technically complex and expensive. While it is used in a</a:t>
            </a:r>
          </a:p>
          <a:p>
            <a:pPr>
              <a:defRPr/>
            </a:pPr>
            <a:r>
              <a:rPr lang="en-US" dirty="0" smtClean="0"/>
              <a:t>number of specific applications, biometrics has yet to mature as a standard tool for</a:t>
            </a:r>
          </a:p>
          <a:p>
            <a:pPr>
              <a:defRPr/>
            </a:pPr>
            <a:r>
              <a:rPr lang="en-US" dirty="0" smtClean="0"/>
              <a:t>user authentication to computer systems.</a:t>
            </a:r>
          </a:p>
          <a:p>
            <a:pPr>
              <a:defRPr/>
            </a:pPr>
            <a:endParaRPr lang="en-US" dirty="0" smtClean="0"/>
          </a:p>
          <a:p>
            <a:pPr>
              <a:defRPr/>
            </a:pPr>
            <a:r>
              <a:rPr lang="en-US" dirty="0" smtClean="0"/>
              <a:t>A number of different types of physical characteristics are either in use or under</a:t>
            </a:r>
          </a:p>
          <a:p>
            <a:pPr>
              <a:defRPr/>
            </a:pPr>
            <a:r>
              <a:rPr lang="en-US" dirty="0" smtClean="0"/>
              <a:t>study for user authentication. The most common are the following:</a:t>
            </a:r>
          </a:p>
          <a:p>
            <a:pPr>
              <a:defRPr/>
            </a:pPr>
            <a:endParaRPr lang="en-US" dirty="0" smtClean="0"/>
          </a:p>
          <a:p>
            <a:pPr>
              <a:defRPr/>
            </a:pPr>
            <a:r>
              <a:rPr lang="en-US" dirty="0" smtClean="0"/>
              <a:t>• </a:t>
            </a:r>
            <a:r>
              <a:rPr lang="en-US" b="1" dirty="0" smtClean="0"/>
              <a:t>Facial characteristics: Facial characteristics are the most common means</a:t>
            </a:r>
          </a:p>
          <a:p>
            <a:pPr>
              <a:defRPr/>
            </a:pPr>
            <a:r>
              <a:rPr lang="en-US" dirty="0" smtClean="0"/>
              <a:t>of human-to-human identification; thus it is natural to consider them for</a:t>
            </a:r>
          </a:p>
          <a:p>
            <a:pPr>
              <a:defRPr/>
            </a:pPr>
            <a:r>
              <a:rPr lang="en-US" dirty="0" smtClean="0"/>
              <a:t>identification by computer. The most common approach is to define characteristics</a:t>
            </a:r>
          </a:p>
          <a:p>
            <a:pPr>
              <a:defRPr/>
            </a:pPr>
            <a:r>
              <a:rPr lang="en-US" dirty="0" smtClean="0"/>
              <a:t>based on relative location and shape of key facial features, such as</a:t>
            </a:r>
          </a:p>
          <a:p>
            <a:pPr>
              <a:defRPr/>
            </a:pPr>
            <a:r>
              <a:rPr lang="en-US" dirty="0" smtClean="0"/>
              <a:t>eyes, eyebrows, nose, lips, and chin shape. An alternative approach is to use an</a:t>
            </a:r>
          </a:p>
          <a:p>
            <a:pPr>
              <a:defRPr/>
            </a:pPr>
            <a:r>
              <a:rPr lang="en-US" dirty="0" smtClean="0"/>
              <a:t>infrared camera to produce a face thermogram that correlates with the underlying</a:t>
            </a:r>
          </a:p>
          <a:p>
            <a:pPr>
              <a:defRPr/>
            </a:pPr>
            <a:r>
              <a:rPr lang="en-US" dirty="0" smtClean="0"/>
              <a:t>vascular system in the human face.</a:t>
            </a:r>
          </a:p>
          <a:p>
            <a:pPr>
              <a:defRPr/>
            </a:pPr>
            <a:endParaRPr lang="en-US" dirty="0" smtClean="0"/>
          </a:p>
          <a:p>
            <a:pPr>
              <a:defRPr/>
            </a:pPr>
            <a:r>
              <a:rPr lang="en-US" dirty="0" smtClean="0"/>
              <a:t>• </a:t>
            </a:r>
            <a:r>
              <a:rPr lang="en-US" b="1" dirty="0" smtClean="0"/>
              <a:t>Fingerprints: Fingerprints have been used as a means of identification for</a:t>
            </a:r>
          </a:p>
          <a:p>
            <a:pPr>
              <a:defRPr/>
            </a:pPr>
            <a:r>
              <a:rPr lang="en-US" dirty="0" smtClean="0"/>
              <a:t>centuries, and the process has been systematized and automated particularly</a:t>
            </a:r>
          </a:p>
          <a:p>
            <a:pPr>
              <a:defRPr/>
            </a:pPr>
            <a:r>
              <a:rPr lang="en-US" dirty="0" smtClean="0"/>
              <a:t>for law enforcement purposes. A fingerprint is the pattern of ridges and</a:t>
            </a:r>
          </a:p>
          <a:p>
            <a:pPr>
              <a:defRPr/>
            </a:pPr>
            <a:r>
              <a:rPr lang="en-US" dirty="0" smtClean="0"/>
              <a:t>furrows on the surface of the fingertip. Fingerprints are believed to be unique</a:t>
            </a:r>
          </a:p>
          <a:p>
            <a:pPr>
              <a:defRPr/>
            </a:pPr>
            <a:r>
              <a:rPr lang="en-US" dirty="0" smtClean="0"/>
              <a:t>across the entire human population. In practice, automated fingerprint recognition</a:t>
            </a:r>
          </a:p>
          <a:p>
            <a:pPr>
              <a:defRPr/>
            </a:pPr>
            <a:r>
              <a:rPr lang="en-US" dirty="0" smtClean="0"/>
              <a:t>and matching system extract a number of features from the fingerprint</a:t>
            </a:r>
          </a:p>
          <a:p>
            <a:pPr>
              <a:defRPr/>
            </a:pPr>
            <a:r>
              <a:rPr lang="en-US" dirty="0" smtClean="0"/>
              <a:t>for storage as a numerical surrogate for the full fingerprint pattern.</a:t>
            </a:r>
          </a:p>
          <a:p>
            <a:pPr>
              <a:defRPr/>
            </a:pPr>
            <a:endParaRPr lang="en-US" dirty="0" smtClean="0"/>
          </a:p>
          <a:p>
            <a:pPr>
              <a:defRPr/>
            </a:pPr>
            <a:r>
              <a:rPr lang="en-US" dirty="0" smtClean="0"/>
              <a:t>• </a:t>
            </a:r>
            <a:r>
              <a:rPr lang="en-US" b="1" dirty="0" smtClean="0"/>
              <a:t>Hand geometry: Hand geometry systems identify features of the hand,</a:t>
            </a:r>
          </a:p>
          <a:p>
            <a:pPr>
              <a:defRPr/>
            </a:pPr>
            <a:r>
              <a:rPr lang="en-US" dirty="0" smtClean="0"/>
              <a:t>including shape, and lengths and widths of fingers.</a:t>
            </a:r>
          </a:p>
          <a:p>
            <a:pPr>
              <a:defRPr/>
            </a:pPr>
            <a:endParaRPr lang="en-US" dirty="0" smtClean="0"/>
          </a:p>
          <a:p>
            <a:pPr>
              <a:defRPr/>
            </a:pPr>
            <a:r>
              <a:rPr lang="en-US" dirty="0" smtClean="0"/>
              <a:t>• </a:t>
            </a:r>
            <a:r>
              <a:rPr lang="en-US" b="1" dirty="0" smtClean="0"/>
              <a:t>Retinal pattern: The pattern formed by veins beneath the retinal surface is</a:t>
            </a:r>
          </a:p>
          <a:p>
            <a:pPr>
              <a:defRPr/>
            </a:pPr>
            <a:r>
              <a:rPr lang="en-US" dirty="0" smtClean="0"/>
              <a:t>unique and therefore suitable for identification. A retinal biometric system</a:t>
            </a:r>
          </a:p>
          <a:p>
            <a:pPr>
              <a:defRPr/>
            </a:pPr>
            <a:r>
              <a:rPr lang="en-US" dirty="0" smtClean="0"/>
              <a:t>obtains a digital image of the retinal pattern by projecting a low-intensity</a:t>
            </a:r>
          </a:p>
          <a:p>
            <a:pPr>
              <a:defRPr/>
            </a:pPr>
            <a:r>
              <a:rPr lang="en-US" dirty="0" smtClean="0"/>
              <a:t>beam of visual or infrared light into the eye.</a:t>
            </a:r>
          </a:p>
          <a:p>
            <a:pPr>
              <a:defRPr/>
            </a:pPr>
            <a:endParaRPr lang="en-US" dirty="0" smtClean="0"/>
          </a:p>
          <a:p>
            <a:pPr>
              <a:defRPr/>
            </a:pPr>
            <a:r>
              <a:rPr lang="en-US" dirty="0" smtClean="0"/>
              <a:t>• </a:t>
            </a:r>
            <a:r>
              <a:rPr lang="en-US" b="1" dirty="0" smtClean="0"/>
              <a:t>Iris: Another unique physical characteristic is the detailed structure of the iris.</a:t>
            </a:r>
          </a:p>
          <a:p>
            <a:pPr>
              <a:defRPr/>
            </a:pPr>
            <a:endParaRPr lang="en-US" dirty="0" smtClean="0"/>
          </a:p>
          <a:p>
            <a:pPr>
              <a:defRPr/>
            </a:pPr>
            <a:r>
              <a:rPr lang="en-US" dirty="0" smtClean="0"/>
              <a:t>• </a:t>
            </a:r>
            <a:r>
              <a:rPr lang="en-US" b="1" dirty="0" smtClean="0"/>
              <a:t>Signature: Each individual has a unique style of handwriting and this is</a:t>
            </a:r>
          </a:p>
          <a:p>
            <a:pPr>
              <a:defRPr/>
            </a:pPr>
            <a:r>
              <a:rPr lang="en-US" dirty="0" smtClean="0"/>
              <a:t>reflected especially in the signature, which is typically a frequently written</a:t>
            </a:r>
          </a:p>
          <a:p>
            <a:pPr>
              <a:defRPr/>
            </a:pPr>
            <a:r>
              <a:rPr lang="en-US" dirty="0" smtClean="0"/>
              <a:t>sequence. However, multiple signature samples from a single individual will</a:t>
            </a:r>
          </a:p>
          <a:p>
            <a:pPr>
              <a:defRPr/>
            </a:pPr>
            <a:r>
              <a:rPr lang="en-US" dirty="0" smtClean="0"/>
              <a:t>not be identical. This complicates the task of developing a computer representation</a:t>
            </a:r>
          </a:p>
          <a:p>
            <a:pPr>
              <a:defRPr/>
            </a:pPr>
            <a:r>
              <a:rPr lang="en-US" dirty="0" smtClean="0"/>
              <a:t>of the signature that can be matched to future samples.</a:t>
            </a:r>
          </a:p>
          <a:p>
            <a:pPr>
              <a:defRPr/>
            </a:pPr>
            <a:endParaRPr lang="en-US" dirty="0" smtClean="0"/>
          </a:p>
          <a:p>
            <a:pPr>
              <a:defRPr/>
            </a:pPr>
            <a:r>
              <a:rPr lang="en-US" dirty="0" smtClean="0"/>
              <a:t>• </a:t>
            </a:r>
            <a:r>
              <a:rPr lang="en-US" b="1" dirty="0" smtClean="0"/>
              <a:t>Voice: Whereas the signature style of an individual reflects not only the unique</a:t>
            </a:r>
          </a:p>
          <a:p>
            <a:pPr>
              <a:defRPr/>
            </a:pPr>
            <a:r>
              <a:rPr lang="en-US" dirty="0" smtClean="0"/>
              <a:t>physical attributes of the writer but also the writing habit that has developed,</a:t>
            </a:r>
          </a:p>
          <a:p>
            <a:pPr>
              <a:defRPr/>
            </a:pPr>
            <a:r>
              <a:rPr lang="en-US" dirty="0" smtClean="0"/>
              <a:t>voice patterns are more closely tied to the physical and anatomical characteristics</a:t>
            </a:r>
          </a:p>
          <a:p>
            <a:pPr>
              <a:defRPr/>
            </a:pPr>
            <a:r>
              <a:rPr lang="en-US" dirty="0" smtClean="0"/>
              <a:t>of the speaker. Nevertheless, there is still a variation from sample to sample over</a:t>
            </a:r>
          </a:p>
          <a:p>
            <a:pPr>
              <a:defRPr/>
            </a:pPr>
            <a:r>
              <a:rPr lang="en-US" dirty="0" smtClean="0"/>
              <a:t>time from the same speaker, complicating the biometric recognition task.</a:t>
            </a:r>
            <a:endParaRPr lang="en-US" dirty="0"/>
          </a:p>
        </p:txBody>
      </p:sp>
      <p:sp>
        <p:nvSpPr>
          <p:cNvPr id="63492" name="Slide Number Placeholder 3"/>
          <p:cNvSpPr>
            <a:spLocks noGrp="1"/>
          </p:cNvSpPr>
          <p:nvPr>
            <p:ph type="sldNum" sz="quarter" idx="5"/>
          </p:nvPr>
        </p:nvSpPr>
        <p:spPr>
          <a:noFill/>
        </p:spPr>
        <p:txBody>
          <a:bodyPr/>
          <a:lstStyle/>
          <a:p>
            <a:fld id="{E58E8A16-903B-6945-9B99-DC18A818EE9B}" type="slidenum">
              <a:rPr lang="en-AU" smtClean="0"/>
              <a:pPr/>
              <a:t>36</a:t>
            </a:fld>
            <a:endParaRPr lang="en-AU" dirty="0" smtClean="0"/>
          </a:p>
        </p:txBody>
      </p:sp>
    </p:spTree>
    <p:extLst>
      <p:ext uri="{BB962C8B-B14F-4D97-AF65-F5344CB8AC3E}">
        <p14:creationId xmlns:p14="http://schemas.microsoft.com/office/powerpoint/2010/main" val="16919430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FB32709F-43D5-0A47-B6B3-C7B2653AEFD2}" type="slidenum">
              <a:rPr lang="en-AU"/>
              <a:pPr/>
              <a:t>37</a:t>
            </a:fld>
            <a:endParaRPr lang="en-AU" dirty="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r>
              <a:rPr lang="en-US" dirty="0" smtClean="0"/>
              <a:t>Figure 3.5 gives a rough indication of the relative cost and accuracy of these</a:t>
            </a:r>
          </a:p>
          <a:p>
            <a:r>
              <a:rPr lang="en-US" dirty="0" smtClean="0"/>
              <a:t>biometric measures. The concept of accuracy does not apply to user authentication</a:t>
            </a:r>
          </a:p>
          <a:p>
            <a:r>
              <a:rPr lang="en-US" dirty="0" smtClean="0"/>
              <a:t>schemes using smart cards or passwords. For example, if a user enters a password,</a:t>
            </a:r>
          </a:p>
          <a:p>
            <a:r>
              <a:rPr lang="en-US" dirty="0" smtClean="0"/>
              <a:t>it either matches exactly the password expected for that user or not. In the case of</a:t>
            </a:r>
          </a:p>
          <a:p>
            <a:r>
              <a:rPr lang="en-US" dirty="0" smtClean="0"/>
              <a:t>biometric parameters, the system instead must determine how closely a presented</a:t>
            </a:r>
          </a:p>
          <a:p>
            <a:r>
              <a:rPr lang="en-US" dirty="0" smtClean="0"/>
              <a:t>biometric characteristic matches a stored characteristic. Before elaborating on the</a:t>
            </a:r>
          </a:p>
          <a:p>
            <a:r>
              <a:rPr lang="en-US" dirty="0" smtClean="0"/>
              <a:t>concept of biometric accuracy, we need to have a general idea of how biometric</a:t>
            </a:r>
          </a:p>
          <a:p>
            <a:r>
              <a:rPr lang="en-US" dirty="0" smtClean="0"/>
              <a:t>systems work.</a:t>
            </a:r>
            <a:endParaRPr lang="en-US" dirty="0" smtClean="0">
              <a:latin typeface="Times New Roman" pitchFamily="-110" charset="0"/>
            </a:endParaRPr>
          </a:p>
        </p:txBody>
      </p:sp>
    </p:spTree>
    <p:extLst>
      <p:ext uri="{BB962C8B-B14F-4D97-AF65-F5344CB8AC3E}">
        <p14:creationId xmlns:p14="http://schemas.microsoft.com/office/powerpoint/2010/main" val="426414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632F8D43-348D-094C-A80E-6FA8D89BB6C1}" type="slidenum">
              <a:rPr lang="en-AU"/>
              <a:pPr/>
              <a:t>38</a:t>
            </a:fld>
            <a:endParaRPr lang="en-AU" dirty="0"/>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r>
              <a:rPr lang="en-US" dirty="0" smtClean="0"/>
              <a:t>Figure 3.6 illustrates the operation of a biometric system. Each individual who is to be</a:t>
            </a:r>
          </a:p>
          <a:p>
            <a:r>
              <a:rPr lang="en-US" dirty="0" smtClean="0"/>
              <a:t>included in the database of authorized users must first be </a:t>
            </a:r>
            <a:r>
              <a:rPr lang="en-US" b="1" dirty="0" smtClean="0"/>
              <a:t>enrolled in the system. This</a:t>
            </a:r>
          </a:p>
          <a:p>
            <a:r>
              <a:rPr lang="en-US" dirty="0" smtClean="0"/>
              <a:t>is analogous to assigning a password to a user. For a biometric system, the user presents</a:t>
            </a:r>
          </a:p>
          <a:p>
            <a:r>
              <a:rPr lang="en-US" dirty="0" smtClean="0"/>
              <a:t>a name and, typically, some type of password or PIN to the system. At the same</a:t>
            </a:r>
          </a:p>
          <a:p>
            <a:r>
              <a:rPr lang="en-US" dirty="0" smtClean="0"/>
              <a:t>time the system senses some biometric characteristic of this user (e.g., fingerprint of</a:t>
            </a:r>
          </a:p>
          <a:p>
            <a:r>
              <a:rPr lang="en-US" dirty="0" smtClean="0"/>
              <a:t>right index finger). The system digitizes the input and then extracts a set of features</a:t>
            </a:r>
          </a:p>
          <a:p>
            <a:r>
              <a:rPr lang="en-US" dirty="0" smtClean="0"/>
              <a:t>that can be stored as a number or set of numbers representing this unique biometric</a:t>
            </a:r>
          </a:p>
          <a:p>
            <a:r>
              <a:rPr lang="en-US" dirty="0" smtClean="0"/>
              <a:t>characteristic; this set of numbers is referred to as the user’s template. The user is now</a:t>
            </a:r>
          </a:p>
          <a:p>
            <a:r>
              <a:rPr lang="en-US" dirty="0" smtClean="0"/>
              <a:t>enrolled in the system, which maintains for the user a name (ID), perhaps a PIN or</a:t>
            </a:r>
          </a:p>
          <a:p>
            <a:r>
              <a:rPr lang="en-US" dirty="0" smtClean="0"/>
              <a:t>password, and the biometric value.</a:t>
            </a:r>
          </a:p>
          <a:p>
            <a:endParaRPr lang="en-US" dirty="0" smtClean="0"/>
          </a:p>
          <a:p>
            <a:r>
              <a:rPr lang="en-US" dirty="0" smtClean="0"/>
              <a:t>Depending on application, user authentication on a biometric system involves</a:t>
            </a:r>
          </a:p>
          <a:p>
            <a:r>
              <a:rPr lang="en-US" dirty="0" smtClean="0"/>
              <a:t>either </a:t>
            </a:r>
            <a:r>
              <a:rPr lang="en-US" b="1" dirty="0" smtClean="0"/>
              <a:t>verification or identification. Verification is analogous to a user logging on</a:t>
            </a:r>
          </a:p>
          <a:p>
            <a:r>
              <a:rPr lang="en-US" dirty="0" smtClean="0"/>
              <a:t>to a system by using a memory card or smart card coupled with a password or PIN.</a:t>
            </a:r>
          </a:p>
          <a:p>
            <a:r>
              <a:rPr lang="en-US" dirty="0" smtClean="0"/>
              <a:t>For biometric verification, the user enters a PIN and also uses a biometric sensor.</a:t>
            </a:r>
          </a:p>
          <a:p>
            <a:r>
              <a:rPr lang="en-US" dirty="0" smtClean="0"/>
              <a:t>The system extracts the corresponding feature and compares that to the template</a:t>
            </a:r>
          </a:p>
          <a:p>
            <a:r>
              <a:rPr lang="en-US" dirty="0" smtClean="0"/>
              <a:t>stored for this user. If there is a match, then the system authenticates this user.</a:t>
            </a:r>
          </a:p>
          <a:p>
            <a:endParaRPr lang="en-US" dirty="0" smtClean="0"/>
          </a:p>
          <a:p>
            <a:r>
              <a:rPr lang="en-US" dirty="0" smtClean="0"/>
              <a:t>For an identification system, the individual uses the biometric sensor but</a:t>
            </a:r>
          </a:p>
          <a:p>
            <a:r>
              <a:rPr lang="en-US" dirty="0" smtClean="0"/>
              <a:t>presents no additional information. The system then compares the presented</a:t>
            </a:r>
          </a:p>
          <a:p>
            <a:r>
              <a:rPr lang="en-US" dirty="0" smtClean="0"/>
              <a:t>template with the set of stored templates. If there is a match, then this user is</a:t>
            </a:r>
          </a:p>
          <a:p>
            <a:r>
              <a:rPr lang="en-US" dirty="0" smtClean="0"/>
              <a:t>identified. Otherwise, the user is rejected.</a:t>
            </a:r>
            <a:endParaRPr lang="en-US" dirty="0" smtClean="0">
              <a:latin typeface="Times New Roman" pitchFamily="-110" charset="0"/>
            </a:endParaRPr>
          </a:p>
        </p:txBody>
      </p:sp>
    </p:spTree>
    <p:extLst>
      <p:ext uri="{BB962C8B-B14F-4D97-AF65-F5344CB8AC3E}">
        <p14:creationId xmlns:p14="http://schemas.microsoft.com/office/powerpoint/2010/main" val="8238567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78B0D236-8C11-2D4D-BE3F-DDAF8362C130}" type="slidenum">
              <a:rPr lang="en-AU"/>
              <a:pPr/>
              <a:t>39</a:t>
            </a:fld>
            <a:endParaRPr lang="en-AU" dirty="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r>
              <a:rPr lang="en-US" dirty="0" smtClean="0"/>
              <a:t>In any biometric scheme, some physical characteristic of the individual is mapped</a:t>
            </a:r>
          </a:p>
          <a:p>
            <a:r>
              <a:rPr lang="en-US" dirty="0" smtClean="0"/>
              <a:t>into a digital representation. For each individual, a single digital representation, or template, is stored in the computer. When the user is to be authenticated, the system compares the stored template to the presented template. Given the complexities of</a:t>
            </a:r>
          </a:p>
          <a:p>
            <a:r>
              <a:rPr lang="en-US" dirty="0" smtClean="0"/>
              <a:t>physical characteristics, we cannot expect that there will be an exact match between</a:t>
            </a:r>
          </a:p>
          <a:p>
            <a:r>
              <a:rPr lang="en-US" dirty="0" smtClean="0"/>
              <a:t>the two templates. Rather, the system uses an algorithm to generate a matching</a:t>
            </a:r>
          </a:p>
          <a:p>
            <a:r>
              <a:rPr lang="en-US" dirty="0" smtClean="0"/>
              <a:t>score (typically a single number) that quantifies the similarity between the input</a:t>
            </a:r>
          </a:p>
          <a:p>
            <a:r>
              <a:rPr lang="en-US" dirty="0" smtClean="0"/>
              <a:t>and the stored template.</a:t>
            </a:r>
          </a:p>
          <a:p>
            <a:endParaRPr lang="en-US" dirty="0" smtClean="0"/>
          </a:p>
          <a:p>
            <a:r>
              <a:rPr lang="en-US" dirty="0" smtClean="0"/>
              <a:t>Figure 3.7 illustrates the dilemma posed to the system. If a single user is tested</a:t>
            </a:r>
          </a:p>
          <a:p>
            <a:r>
              <a:rPr lang="en-US" dirty="0" smtClean="0"/>
              <a:t>by the system numerous times, the matching score </a:t>
            </a:r>
            <a:r>
              <a:rPr lang="en-US" i="1" dirty="0" smtClean="0"/>
              <a:t>s will vary, with a probability</a:t>
            </a:r>
          </a:p>
          <a:p>
            <a:r>
              <a:rPr lang="en-US" dirty="0" smtClean="0"/>
              <a:t>density function typically forming a bell curve, as shown. For example, in the case of</a:t>
            </a:r>
          </a:p>
          <a:p>
            <a:r>
              <a:rPr lang="en-US" dirty="0" smtClean="0"/>
              <a:t>a fingerprint, results may vary due to sensor noise; changes in the print due to swelling,</a:t>
            </a:r>
          </a:p>
          <a:p>
            <a:r>
              <a:rPr lang="en-US" dirty="0" smtClean="0"/>
              <a:t>dryness, and so on; finger placement; and so on. On average, any other individual</a:t>
            </a:r>
          </a:p>
          <a:p>
            <a:r>
              <a:rPr lang="en-US" dirty="0" smtClean="0"/>
              <a:t>should have a much lower matching score but again will exhibit a bell-shaped probability</a:t>
            </a:r>
          </a:p>
          <a:p>
            <a:r>
              <a:rPr lang="en-US" dirty="0" smtClean="0"/>
              <a:t>density function. The difficulty is that the range of matching scores produced</a:t>
            </a:r>
          </a:p>
          <a:p>
            <a:r>
              <a:rPr lang="en-US" dirty="0" smtClean="0"/>
              <a:t>by two individuals, one genuine and one an imposter, compared to a given reference</a:t>
            </a:r>
          </a:p>
          <a:p>
            <a:r>
              <a:rPr lang="en-US" dirty="0" smtClean="0"/>
              <a:t>template, are likely to overlap. In Figure 3.7 a threshold value is selected thus that if</a:t>
            </a:r>
          </a:p>
          <a:p>
            <a:r>
              <a:rPr lang="en-US" dirty="0" smtClean="0"/>
              <a:t>the presented value s Ú t a match is assumed, and for </a:t>
            </a:r>
            <a:r>
              <a:rPr lang="en-US" i="1" dirty="0" smtClean="0"/>
              <a:t>s 6 t, a mismatch is assumed.</a:t>
            </a:r>
          </a:p>
          <a:p>
            <a:r>
              <a:rPr lang="en-US" dirty="0" smtClean="0"/>
              <a:t>The shaded part to the right of </a:t>
            </a:r>
            <a:r>
              <a:rPr lang="en-US" i="1" dirty="0" smtClean="0"/>
              <a:t>t indicates a range of values for which a false match is</a:t>
            </a:r>
          </a:p>
          <a:p>
            <a:r>
              <a:rPr lang="en-US" dirty="0" smtClean="0"/>
              <a:t>possible, and the shaded part to the left indicates a range of values for which a false</a:t>
            </a:r>
          </a:p>
          <a:p>
            <a:r>
              <a:rPr lang="en-US" dirty="0" smtClean="0"/>
              <a:t>nonmatch is possible. The area of each shaded part represents the probability of a</a:t>
            </a:r>
          </a:p>
          <a:p>
            <a:r>
              <a:rPr lang="en-US" dirty="0" smtClean="0"/>
              <a:t>false match or nonmatch, respectively. By moving the threshold, left or right, the</a:t>
            </a:r>
          </a:p>
          <a:p>
            <a:r>
              <a:rPr lang="en-US" dirty="0" smtClean="0"/>
              <a:t>probabilities can be altered, but note that a decrease in false match rate necessarily</a:t>
            </a:r>
          </a:p>
          <a:p>
            <a:r>
              <a:rPr lang="en-US" dirty="0" smtClean="0"/>
              <a:t>results in an increase in false nonmatch rate, and vice versa.</a:t>
            </a:r>
          </a:p>
          <a:p>
            <a:endParaRPr lang="en-US" dirty="0" smtClean="0">
              <a:latin typeface="Times New Roman" pitchFamily="-110" charset="0"/>
            </a:endParaRPr>
          </a:p>
        </p:txBody>
      </p:sp>
    </p:spTree>
    <p:extLst>
      <p:ext uri="{BB962C8B-B14F-4D97-AF65-F5344CB8AC3E}">
        <p14:creationId xmlns:p14="http://schemas.microsoft.com/office/powerpoint/2010/main" val="2850060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CA23D415-03AD-4749-9717-E66872E9B2DD}" type="slidenum">
              <a:rPr lang="en-AU"/>
              <a:pPr/>
              <a:t>4</a:t>
            </a:fld>
            <a:endParaRPr lang="en-AU" dirty="0"/>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r>
              <a:rPr lang="en-US" dirty="0">
                <a:latin typeface="Times" pitchFamily="-110" charset="0"/>
              </a:rPr>
              <a:t>There are four general means of authenticating a user's identity, which can be used alone or in combination:</a:t>
            </a:r>
          </a:p>
          <a:p>
            <a:pPr eaLnBrk="1" hangingPunct="1"/>
            <a:endParaRPr lang="en-US" dirty="0">
              <a:latin typeface="Times" pitchFamily="-110" charset="0"/>
              <a:ea typeface="Times New Roman" pitchFamily="-110" charset="0"/>
              <a:cs typeface="Times New Roman" pitchFamily="-110" charset="0"/>
            </a:endParaRPr>
          </a:p>
          <a:p>
            <a:pPr eaLnBrk="1" hangingPunct="1"/>
            <a:r>
              <a:rPr lang="en-US" dirty="0">
                <a:latin typeface="Times" pitchFamily="-110" charset="0"/>
                <a:ea typeface="Times New Roman" pitchFamily="-110" charset="0"/>
                <a:cs typeface="Times New Roman" pitchFamily="-110" charset="0"/>
              </a:rPr>
              <a:t>• </a:t>
            </a:r>
            <a:r>
              <a:rPr lang="en-US" b="1" dirty="0">
                <a:latin typeface="Times" pitchFamily="-110" charset="0"/>
              </a:rPr>
              <a:t>Something the individual knows:</a:t>
            </a:r>
            <a:r>
              <a:rPr lang="en-US" dirty="0">
                <a:latin typeface="Times" pitchFamily="-110" charset="0"/>
              </a:rPr>
              <a:t> Examples includes a password, a personal identification number (PIN), or answers to a prearranged set of questions.</a:t>
            </a:r>
          </a:p>
          <a:p>
            <a:pPr eaLnBrk="1" hangingPunct="1"/>
            <a:endParaRPr lang="en-US" dirty="0">
              <a:latin typeface="Times" pitchFamily="-110" charset="0"/>
              <a:ea typeface="Times New Roman" pitchFamily="-110" charset="0"/>
              <a:cs typeface="Times New Roman" pitchFamily="-110" charset="0"/>
            </a:endParaRPr>
          </a:p>
          <a:p>
            <a:pPr eaLnBrk="1" hangingPunct="1"/>
            <a:r>
              <a:rPr lang="en-US" dirty="0">
                <a:latin typeface="Times" pitchFamily="-110" charset="0"/>
                <a:ea typeface="Times New Roman" pitchFamily="-110" charset="0"/>
                <a:cs typeface="Times New Roman" pitchFamily="-110" charset="0"/>
              </a:rPr>
              <a:t>• </a:t>
            </a:r>
            <a:r>
              <a:rPr lang="en-US" b="1" dirty="0">
                <a:latin typeface="Times" pitchFamily="-110" charset="0"/>
              </a:rPr>
              <a:t>Something the individual possesses:</a:t>
            </a:r>
            <a:r>
              <a:rPr lang="en-US" dirty="0">
                <a:latin typeface="Times" pitchFamily="-110" charset="0"/>
              </a:rPr>
              <a:t> Examples include electronic keycards, smart cards, and physical keys. This type of authenticator is referred to as a </a:t>
            </a:r>
            <a:r>
              <a:rPr lang="en-US" i="1" dirty="0">
                <a:latin typeface="Times" pitchFamily="-110" charset="0"/>
              </a:rPr>
              <a:t>token</a:t>
            </a:r>
            <a:r>
              <a:rPr lang="en-US" dirty="0">
                <a:latin typeface="Times" pitchFamily="-110" charset="0"/>
              </a:rPr>
              <a:t>.</a:t>
            </a:r>
          </a:p>
          <a:p>
            <a:pPr eaLnBrk="1" hangingPunct="1"/>
            <a:endParaRPr lang="en-US" dirty="0">
              <a:latin typeface="Times" pitchFamily="-110" charset="0"/>
              <a:ea typeface="Times New Roman" pitchFamily="-110" charset="0"/>
              <a:cs typeface="Times New Roman" pitchFamily="-110" charset="0"/>
            </a:endParaRPr>
          </a:p>
          <a:p>
            <a:pPr eaLnBrk="1" hangingPunct="1"/>
            <a:r>
              <a:rPr lang="en-US" dirty="0">
                <a:latin typeface="Times" pitchFamily="-110" charset="0"/>
                <a:ea typeface="Times New Roman" pitchFamily="-110" charset="0"/>
                <a:cs typeface="Times New Roman" pitchFamily="-110" charset="0"/>
              </a:rPr>
              <a:t>• </a:t>
            </a:r>
            <a:r>
              <a:rPr lang="en-US" b="1" dirty="0">
                <a:latin typeface="Times" pitchFamily="-110" charset="0"/>
              </a:rPr>
              <a:t>Something the individual is (static biometrics):</a:t>
            </a:r>
            <a:r>
              <a:rPr lang="en-US" dirty="0">
                <a:latin typeface="Times" pitchFamily="-110" charset="0"/>
              </a:rPr>
              <a:t> Examples include recognition by fingerprint, retina, and face.</a:t>
            </a:r>
          </a:p>
          <a:p>
            <a:pPr eaLnBrk="1" hangingPunct="1"/>
            <a:endParaRPr lang="en-US" dirty="0">
              <a:latin typeface="Times" pitchFamily="-110" charset="0"/>
              <a:ea typeface="Times New Roman" pitchFamily="-110" charset="0"/>
              <a:cs typeface="Times New Roman" pitchFamily="-110" charset="0"/>
            </a:endParaRPr>
          </a:p>
          <a:p>
            <a:pPr eaLnBrk="1" hangingPunct="1"/>
            <a:r>
              <a:rPr lang="en-US" dirty="0">
                <a:latin typeface="Times" pitchFamily="-110" charset="0"/>
                <a:ea typeface="Times New Roman" pitchFamily="-110" charset="0"/>
                <a:cs typeface="Times New Roman" pitchFamily="-110" charset="0"/>
              </a:rPr>
              <a:t>• </a:t>
            </a:r>
            <a:r>
              <a:rPr lang="en-US" b="1" dirty="0">
                <a:latin typeface="Times" pitchFamily="-110" charset="0"/>
              </a:rPr>
              <a:t>Something the individual does (dynamic biometrics):</a:t>
            </a:r>
            <a:r>
              <a:rPr lang="en-US" dirty="0">
                <a:latin typeface="Times" pitchFamily="-110" charset="0"/>
              </a:rPr>
              <a:t> Examples include recognition by voice pattern, handwriting characteristics, and typing rhythm.</a:t>
            </a:r>
          </a:p>
          <a:p>
            <a:pPr eaLnBrk="1" hangingPunct="1"/>
            <a:endParaRPr lang="en-US" dirty="0">
              <a:latin typeface="Times" pitchFamily="-110" charset="0"/>
            </a:endParaRPr>
          </a:p>
          <a:p>
            <a:pPr eaLnBrk="1" hangingPunct="1"/>
            <a:r>
              <a:rPr lang="en-US" dirty="0">
                <a:latin typeface="Times" pitchFamily="-110" charset="0"/>
              </a:rPr>
              <a:t>All of these methods, properly implemented and used, can provide secure user authentication. However, each method has problems. An adversary may be able to guess or steal a password. Similarly, an adversary may be able to forge or steal a token. A user may forget a password or lose a token. Further, there is a significant administrative overhead for managing password and token information on systems and securing such information on systems. With respect to biometric authenticators, there are a variety of problems, including dealing with false positives and false negatives, user acceptance, cost, and convenience. </a:t>
            </a:r>
          </a:p>
        </p:txBody>
      </p:sp>
    </p:spTree>
    <p:extLst>
      <p:ext uri="{BB962C8B-B14F-4D97-AF65-F5344CB8AC3E}">
        <p14:creationId xmlns:p14="http://schemas.microsoft.com/office/powerpoint/2010/main" val="1698375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B17C7D4F-C7A5-8141-BFC2-40493EB9B8AB}" type="slidenum">
              <a:rPr lang="en-AU"/>
              <a:pPr/>
              <a:t>40</a:t>
            </a:fld>
            <a:endParaRPr lang="en-AU" dirty="0"/>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For a given biometric scheme, we can plot the false match versus false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nonmatch</a:t>
            </a:r>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rate, called the operating characteristic curve. Figure 3.10 shows idealized curves for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two different systems. The curve that is lower and to the left performs better.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dot on the curve corresponds to a specific threshold for biometric testing. Shifting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threshold along the curve up and to the left provides greater security and the cost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decreased convenience. The inconvenience comes from a valid user being denied access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and being required to take further steps. A plausible tradeoff is to pick a threshold that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corresponds to a point on the curve where the rates are equal. A high-security application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may require a very low false match rate, resulting in a point farther to the left on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curve. For a forensic application, in which the system is looking for possible candidates,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be checked further, the requirement may be for a low false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nonmatch</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rate.</a:t>
            </a:r>
            <a:endParaRPr lang="en-US" dirty="0" smtClean="0"/>
          </a:p>
        </p:txBody>
      </p:sp>
    </p:spTree>
    <p:extLst>
      <p:ext uri="{BB962C8B-B14F-4D97-AF65-F5344CB8AC3E}">
        <p14:creationId xmlns:p14="http://schemas.microsoft.com/office/powerpoint/2010/main" val="40670932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B17C7D4F-C7A5-8141-BFC2-40493EB9B8AB}" type="slidenum">
              <a:rPr lang="en-AU"/>
              <a:pPr/>
              <a:t>41</a:t>
            </a:fld>
            <a:endParaRPr lang="en-AU" dirty="0"/>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r>
              <a:rPr lang="en-US" dirty="0" smtClean="0"/>
              <a:t>For a given biometric scheme, we can plot the false match versus false nonmatch</a:t>
            </a:r>
          </a:p>
          <a:p>
            <a:r>
              <a:rPr lang="en-US" dirty="0" smtClean="0"/>
              <a:t>rate, called the operating characteristic curve. Figure 3.8 shows representative curves</a:t>
            </a:r>
          </a:p>
          <a:p>
            <a:r>
              <a:rPr lang="en-US" dirty="0" smtClean="0"/>
              <a:t>for two different systems. A reasonable tradeoff is to pick a threshold </a:t>
            </a:r>
            <a:r>
              <a:rPr lang="en-US" i="1" dirty="0" smtClean="0"/>
              <a:t>t that corresponds</a:t>
            </a:r>
          </a:p>
          <a:p>
            <a:r>
              <a:rPr lang="en-US" dirty="0" smtClean="0"/>
              <a:t>to a point on the curve where the rates are equal. A high-security application</a:t>
            </a:r>
          </a:p>
          <a:p>
            <a:r>
              <a:rPr lang="en-US" dirty="0" smtClean="0"/>
              <a:t>may require a very low false match rate, resulting in a point farther to the left on the</a:t>
            </a:r>
          </a:p>
          <a:p>
            <a:r>
              <a:rPr lang="en-US" dirty="0" smtClean="0"/>
              <a:t>curve. For a forensic application, in which the system is looking for possible candidates,</a:t>
            </a:r>
          </a:p>
          <a:p>
            <a:r>
              <a:rPr lang="en-US" dirty="0" smtClean="0"/>
              <a:t>to be checked further, the requirement may be for a low false nonmatch rate.</a:t>
            </a:r>
          </a:p>
        </p:txBody>
      </p:sp>
    </p:spTree>
    <p:extLst>
      <p:ext uri="{BB962C8B-B14F-4D97-AF65-F5344CB8AC3E}">
        <p14:creationId xmlns:p14="http://schemas.microsoft.com/office/powerpoint/2010/main" val="33711111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p:cNvSpPr>
          <p:nvPr>
            <p:ph type="sldImg"/>
          </p:nvPr>
        </p:nvSpPr>
        <p:spPr>
          <a:ln/>
        </p:spPr>
      </p:sp>
      <p:sp>
        <p:nvSpPr>
          <p:cNvPr id="73731" name="Notes Placeholder 2"/>
          <p:cNvSpPr>
            <a:spLocks noGrp="1"/>
          </p:cNvSpPr>
          <p:nvPr>
            <p:ph type="body" idx="1"/>
          </p:nvPr>
        </p:nvSpPr>
        <p:spPr>
          <a:noFill/>
          <a:ln/>
        </p:spPr>
        <p:txBody>
          <a:bodyPr/>
          <a:lstStyle/>
          <a:p>
            <a:r>
              <a:rPr lang="en-US" dirty="0" smtClean="0"/>
              <a:t>Figure 3.9 shows characteristic curves developed from actual product testing. The</a:t>
            </a:r>
          </a:p>
          <a:p>
            <a:r>
              <a:rPr lang="en-US" dirty="0" smtClean="0"/>
              <a:t>iris system had no false matches in over 2 million cross-comparisons. Note that over</a:t>
            </a:r>
          </a:p>
          <a:p>
            <a:r>
              <a:rPr lang="en-US" dirty="0" smtClean="0"/>
              <a:t>a broad range of false match rates, the face biometric is the worst performer.</a:t>
            </a:r>
          </a:p>
          <a:p>
            <a:endParaRPr lang="en-US" dirty="0" smtClean="0"/>
          </a:p>
          <a:p>
            <a:endParaRPr lang="en-US" dirty="0" smtClean="0"/>
          </a:p>
        </p:txBody>
      </p:sp>
      <p:sp>
        <p:nvSpPr>
          <p:cNvPr id="73732" name="Slide Number Placeholder 3"/>
          <p:cNvSpPr>
            <a:spLocks noGrp="1"/>
          </p:cNvSpPr>
          <p:nvPr>
            <p:ph type="sldNum" sz="quarter" idx="5"/>
          </p:nvPr>
        </p:nvSpPr>
        <p:spPr>
          <a:noFill/>
        </p:spPr>
        <p:txBody>
          <a:bodyPr/>
          <a:lstStyle/>
          <a:p>
            <a:fld id="{18055AD0-E957-2F48-9DDC-0D607860D798}" type="slidenum">
              <a:rPr lang="en-AU" smtClean="0"/>
              <a:pPr/>
              <a:t>42</a:t>
            </a:fld>
            <a:endParaRPr lang="en-AU" dirty="0" smtClean="0"/>
          </a:p>
        </p:txBody>
      </p:sp>
    </p:spTree>
    <p:extLst>
      <p:ext uri="{BB962C8B-B14F-4D97-AF65-F5344CB8AC3E}">
        <p14:creationId xmlns:p14="http://schemas.microsoft.com/office/powerpoint/2010/main" val="40614876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D304D27B-A5CF-924E-8467-86E25FC51EEC}" type="slidenum">
              <a:rPr lang="en-AU"/>
              <a:pPr/>
              <a:t>43</a:t>
            </a:fld>
            <a:endParaRPr lang="en-AU" dirty="0"/>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r>
              <a:rPr lang="en-US" dirty="0" smtClean="0"/>
              <a:t>The simplest form of user authentication is local authentication, in which a user</a:t>
            </a:r>
          </a:p>
          <a:p>
            <a:r>
              <a:rPr lang="en-US" dirty="0" smtClean="0"/>
              <a:t>attempts to access a system that is locally present, such as a stand-alone office PC or</a:t>
            </a:r>
          </a:p>
          <a:p>
            <a:r>
              <a:rPr lang="en-US" dirty="0" smtClean="0"/>
              <a:t>an ATM machine. The more complex case is that of remote user authentication,</a:t>
            </a:r>
          </a:p>
          <a:p>
            <a:r>
              <a:rPr lang="en-US" dirty="0" smtClean="0"/>
              <a:t>which takes place over the Internet, a network, or a communications link. Remote</a:t>
            </a:r>
          </a:p>
          <a:p>
            <a:r>
              <a:rPr lang="en-US" dirty="0" smtClean="0"/>
              <a:t>user authentication raises additional security threats, such as an eavesdropper being</a:t>
            </a:r>
          </a:p>
          <a:p>
            <a:r>
              <a:rPr lang="en-US" dirty="0" smtClean="0"/>
              <a:t>able to capture a password, or an adversary replaying an authentication sequence</a:t>
            </a:r>
          </a:p>
          <a:p>
            <a:r>
              <a:rPr lang="en-US" dirty="0" smtClean="0"/>
              <a:t>that has been observed.</a:t>
            </a:r>
          </a:p>
          <a:p>
            <a:endParaRPr lang="en-US" dirty="0" smtClean="0"/>
          </a:p>
          <a:p>
            <a:r>
              <a:rPr lang="en-US" dirty="0" smtClean="0"/>
              <a:t>To counter threats to remote user authentication, systems generally rely on some</a:t>
            </a:r>
          </a:p>
          <a:p>
            <a:r>
              <a:rPr lang="en-US" dirty="0" smtClean="0"/>
              <a:t>form of challenge-response protocol. In this section, we present the basic elements of</a:t>
            </a:r>
          </a:p>
          <a:p>
            <a:r>
              <a:rPr lang="en-US" dirty="0" smtClean="0"/>
              <a:t>such protocols for each of the types of authenticators discussed in this chapter.</a:t>
            </a:r>
            <a:endParaRPr lang="en-US" dirty="0" smtClean="0">
              <a:latin typeface="Times New Roman" pitchFamily="-110" charset="0"/>
            </a:endParaRPr>
          </a:p>
        </p:txBody>
      </p:sp>
    </p:spTree>
    <p:extLst>
      <p:ext uri="{BB962C8B-B14F-4D97-AF65-F5344CB8AC3E}">
        <p14:creationId xmlns:p14="http://schemas.microsoft.com/office/powerpoint/2010/main" val="20919014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25000" lnSpcReduction="20000"/>
          </a:bodyPr>
          <a:lstStyle/>
          <a:p>
            <a:pPr>
              <a:defRPr/>
            </a:pPr>
            <a:r>
              <a:rPr lang="en-US" dirty="0" smtClean="0"/>
              <a:t>Figure 3.12a provides a simple example of a challenge-response protocol for</a:t>
            </a:r>
          </a:p>
          <a:p>
            <a:pPr>
              <a:defRPr/>
            </a:pPr>
            <a:r>
              <a:rPr lang="en-US" dirty="0" smtClean="0"/>
              <a:t>authentication via password. Actual protocols are more complex, such as Kerberos,</a:t>
            </a:r>
          </a:p>
          <a:p>
            <a:pPr>
              <a:defRPr/>
            </a:pPr>
            <a:r>
              <a:rPr lang="en-US" dirty="0" smtClean="0"/>
              <a:t>discussed in Chapter 23. In this example, a user first transmits his or her identity to</a:t>
            </a:r>
          </a:p>
          <a:p>
            <a:pPr>
              <a:defRPr/>
            </a:pPr>
            <a:r>
              <a:rPr lang="en-US" dirty="0" smtClean="0"/>
              <a:t>the remote host. The host generates a random number </a:t>
            </a:r>
            <a:r>
              <a:rPr lang="en-US" i="1" dirty="0" smtClean="0"/>
              <a:t>r, often called a </a:t>
            </a:r>
            <a:r>
              <a:rPr lang="en-US" b="1" i="1" dirty="0" smtClean="0"/>
              <a:t>nonce, </a:t>
            </a:r>
            <a:r>
              <a:rPr lang="en-US" b="0" i="1" dirty="0" smtClean="0"/>
              <a:t>and</a:t>
            </a:r>
          </a:p>
          <a:p>
            <a:pPr>
              <a:defRPr/>
            </a:pPr>
            <a:r>
              <a:rPr lang="en-US" dirty="0" smtClean="0"/>
              <a:t>returns this nonce to the user. In addition, the host specifies two functions, h() and</a:t>
            </a:r>
          </a:p>
          <a:p>
            <a:pPr>
              <a:defRPr/>
            </a:pPr>
            <a:r>
              <a:rPr lang="en-US" dirty="0" smtClean="0"/>
              <a:t>f(), to be used in the response. This transmission from host to user is the challenge.</a:t>
            </a:r>
          </a:p>
          <a:p>
            <a:pPr>
              <a:defRPr/>
            </a:pPr>
            <a:r>
              <a:rPr lang="en-US" dirty="0" smtClean="0"/>
              <a:t>The user’s response is the quantity f(</a:t>
            </a:r>
            <a:r>
              <a:rPr lang="en-US" i="1" dirty="0" smtClean="0"/>
              <a:t>r’, h(P’)), where r’ = r and P’ is the user’s</a:t>
            </a:r>
          </a:p>
          <a:p>
            <a:pPr>
              <a:defRPr/>
            </a:pPr>
            <a:r>
              <a:rPr lang="en-US" dirty="0" smtClean="0"/>
              <a:t>password. The function h is a hash function, so that the response consists of the</a:t>
            </a:r>
          </a:p>
          <a:p>
            <a:pPr>
              <a:defRPr/>
            </a:pPr>
            <a:r>
              <a:rPr lang="en-US" dirty="0" smtClean="0"/>
              <a:t>hash function of the user’s password combined with the random number using the</a:t>
            </a:r>
          </a:p>
          <a:p>
            <a:pPr>
              <a:defRPr/>
            </a:pPr>
            <a:r>
              <a:rPr lang="en-US" dirty="0" smtClean="0"/>
              <a:t>function f.</a:t>
            </a:r>
          </a:p>
          <a:p>
            <a:pPr>
              <a:defRPr/>
            </a:pPr>
            <a:endParaRPr lang="en-US" dirty="0" smtClean="0"/>
          </a:p>
          <a:p>
            <a:pPr>
              <a:defRPr/>
            </a:pPr>
            <a:r>
              <a:rPr lang="en-US" dirty="0" smtClean="0"/>
              <a:t>The host stores the hash function of each register user’s password, depicted</a:t>
            </a:r>
          </a:p>
          <a:p>
            <a:pPr>
              <a:defRPr/>
            </a:pPr>
            <a:r>
              <a:rPr lang="en-US" dirty="0" smtClean="0"/>
              <a:t>as h(</a:t>
            </a:r>
            <a:r>
              <a:rPr lang="en-US" i="1" dirty="0" smtClean="0"/>
              <a:t>P(U)) for user U. When the response arrives, the host compares the incoming</a:t>
            </a:r>
          </a:p>
          <a:p>
            <a:pPr>
              <a:defRPr/>
            </a:pPr>
            <a:r>
              <a:rPr lang="en-US" dirty="0" smtClean="0"/>
              <a:t>f(</a:t>
            </a:r>
            <a:r>
              <a:rPr lang="en-US" i="1" dirty="0" smtClean="0"/>
              <a:t>r’, h(P’)) to the calculated f(r, h(P(U))). If the quantities match, the user is</a:t>
            </a:r>
          </a:p>
          <a:p>
            <a:pPr>
              <a:defRPr/>
            </a:pPr>
            <a:r>
              <a:rPr lang="en-US" dirty="0" smtClean="0"/>
              <a:t>authenticated.</a:t>
            </a:r>
          </a:p>
          <a:p>
            <a:pPr>
              <a:defRPr/>
            </a:pPr>
            <a:endParaRPr lang="en-US" dirty="0" smtClean="0"/>
          </a:p>
          <a:p>
            <a:pPr>
              <a:defRPr/>
            </a:pPr>
            <a:r>
              <a:rPr lang="en-US" dirty="0" smtClean="0"/>
              <a:t>This scheme defends against several forms of attack. The host stores not the</a:t>
            </a:r>
          </a:p>
          <a:p>
            <a:pPr>
              <a:defRPr/>
            </a:pPr>
            <a:r>
              <a:rPr lang="en-US" dirty="0" smtClean="0"/>
              <a:t>password but a hash code of the password. As discussed in Section 3.2, this secures</a:t>
            </a:r>
          </a:p>
          <a:p>
            <a:pPr>
              <a:defRPr/>
            </a:pPr>
            <a:r>
              <a:rPr lang="en-US" dirty="0" smtClean="0"/>
              <a:t>the password from intruders into the host system. In addition, not even the hash of</a:t>
            </a:r>
          </a:p>
          <a:p>
            <a:pPr>
              <a:defRPr/>
            </a:pPr>
            <a:r>
              <a:rPr lang="en-US" dirty="0" smtClean="0"/>
              <a:t>the password is transmitted directly, but rather a function in which the password hash</a:t>
            </a:r>
          </a:p>
          <a:p>
            <a:pPr>
              <a:defRPr/>
            </a:pPr>
            <a:r>
              <a:rPr lang="en-US" dirty="0" smtClean="0"/>
              <a:t>is one of the arguments. Thus, for a suitable function f, the password hash cannot be</a:t>
            </a:r>
          </a:p>
          <a:p>
            <a:pPr>
              <a:defRPr/>
            </a:pPr>
            <a:r>
              <a:rPr lang="en-US" dirty="0" smtClean="0"/>
              <a:t>captured during transmission. Finally, the use of a random number as one of the arguments</a:t>
            </a:r>
          </a:p>
          <a:p>
            <a:pPr>
              <a:defRPr/>
            </a:pPr>
            <a:r>
              <a:rPr lang="en-US" dirty="0" smtClean="0"/>
              <a:t>of f defends against a replay attack, in which an adversary captures the user’s</a:t>
            </a:r>
          </a:p>
          <a:p>
            <a:pPr>
              <a:defRPr/>
            </a:pPr>
            <a:r>
              <a:rPr lang="en-US" dirty="0" smtClean="0"/>
              <a:t>transmission and attempts to log on to a system by retransmitting the user’s messages.</a:t>
            </a:r>
          </a:p>
          <a:p>
            <a:pPr>
              <a:defRPr/>
            </a:pPr>
            <a:endParaRPr lang="en-US" dirty="0" smtClean="0"/>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Figure 3.12b provides a simple example of a token protocol for authentication.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As before, a user first transmits his or her identity to the remote host. The host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returns a random number and the identifiers of functions f() and h() to be used in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response.  At the user end, the token provides a passcode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W’. </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 token either stores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static passcode or generates a one-time random passcode. For a one-time random</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passcode, the token must be synchronized in some fashion with the host. In either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case, the user activates the passcode by entering a password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P’. </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This password is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shared only between the user and the token and does not involve the remote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host. The token responds to the host with the quantity f(</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r’</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h(</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W’</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 For a static passcode,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host stores the hashed value h(</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W</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U</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 for a dynamic passcode, the host generates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one-time passcode (synchronized to that generated by the token) and takes its hash.</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Authentication then proceeds in the same fashion as for the password protocol.</a:t>
            </a:r>
            <a:endParaRPr lang="en-US" dirty="0" smtClean="0"/>
          </a:p>
          <a:p>
            <a:pPr>
              <a:defRPr/>
            </a:pPr>
            <a:endParaRPr lang="en-US" dirty="0" smtClean="0"/>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Figure 3.12c is an example of a user authentication protocol using a static biometric.</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As before, the user transmits an ID to the host, which responds with a random number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  and, in this case, the identifier for an encryption E(). On the user side is a client system</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that controls a biometric device. The system generates a biometric template BT’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from the user’s biometric B’ and returns the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ciphertext</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E(r’, D’, BT’) , where 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identifies this particular biometric device. The host decrypts the incoming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message to recover the three transmitted parameters and compares these to locally stored values.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For a match, the host must find r’ = r . Also, the matching score between BT’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stored template must exceed a predefined threshold. Finally, the host provides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simple authentication of the biometric capture device by comparing the incoming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device ID to a list of registered devices at the host database.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Figure 3.12d is an example of a user authentication protocol using a dynamic</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biometric. The principal difference from the case of a stable biometric is that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host provides a random sequence as well as a random number as a challenge.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sequence challenge is a sequence of numbers, characters, or words. The human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user at the client end must then vocalize (speaker verification), type (keyboard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dynamics verification), or write (handwriting verification) the sequence to generate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biometric signal BS’ (x’) . The client side encrypts the biometric signal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random number. At the host side, the incoming message is decrypted.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incoming random number r’</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must be an exact match to the random number that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was originally used as a challenge (r ). In addition, the host generates a comparison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based on the incoming biometric signal BS’ (x’) , the stored template</a:t>
            </a:r>
          </a:p>
          <a:p>
            <a:r>
              <a:rPr lang="cs-CZ"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BT (U ) </a:t>
            </a:r>
            <a:r>
              <a:rPr lang="cs-CZ"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for</a:t>
            </a:r>
            <a:r>
              <a:rPr lang="cs-CZ"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cs-CZ"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this</a:t>
            </a:r>
            <a:r>
              <a:rPr lang="cs-CZ"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user and </a:t>
            </a:r>
            <a:r>
              <a:rPr lang="cs-CZ"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the</a:t>
            </a:r>
            <a:r>
              <a:rPr lang="cs-CZ"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cs-CZ"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original</a:t>
            </a:r>
            <a:r>
              <a:rPr lang="cs-CZ"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cs-CZ"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signal</a:t>
            </a:r>
            <a:r>
              <a:rPr lang="cs-CZ"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cs-CZ"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x</a:t>
            </a:r>
            <a:r>
              <a:rPr lang="cs-CZ"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 </a:t>
            </a:r>
            <a:r>
              <a:rPr lang="cs-CZ"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If</a:t>
            </a:r>
            <a:r>
              <a:rPr lang="cs-CZ"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cs-CZ"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the</a:t>
            </a:r>
            <a:r>
              <a:rPr lang="cs-CZ"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cs-CZ"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comparison</a:t>
            </a:r>
            <a:r>
              <a:rPr lang="cs-CZ"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cs-CZ"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value</a:t>
            </a:r>
            <a:r>
              <a:rPr lang="cs-CZ"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cs-CZ"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exceeds</a:t>
            </a:r>
            <a:endParaRPr lang="cs-CZ"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cs-CZ"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a:t>
            </a:r>
            <a:r>
              <a:rPr lang="cs-CZ"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predefined</a:t>
            </a:r>
            <a:r>
              <a:rPr lang="cs-CZ"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cs-CZ"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threshold</a:t>
            </a:r>
            <a:r>
              <a:rPr lang="cs-CZ"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cs-CZ"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the</a:t>
            </a:r>
            <a:r>
              <a:rPr lang="cs-CZ"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user </a:t>
            </a:r>
            <a:r>
              <a:rPr lang="cs-CZ"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is</a:t>
            </a:r>
            <a:r>
              <a:rPr lang="cs-CZ"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cs-CZ"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authenticated</a:t>
            </a:r>
            <a:r>
              <a:rPr lang="cs-CZ"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
            </a:r>
            <a:endParaRPr lang="en-US" dirty="0"/>
          </a:p>
        </p:txBody>
      </p:sp>
      <p:sp>
        <p:nvSpPr>
          <p:cNvPr id="77828" name="Slide Number Placeholder 3"/>
          <p:cNvSpPr>
            <a:spLocks noGrp="1"/>
          </p:cNvSpPr>
          <p:nvPr>
            <p:ph type="sldNum" sz="quarter" idx="5"/>
          </p:nvPr>
        </p:nvSpPr>
        <p:spPr>
          <a:noFill/>
        </p:spPr>
        <p:txBody>
          <a:bodyPr/>
          <a:lstStyle/>
          <a:p>
            <a:fld id="{9EDAAB48-65EC-4147-9920-E20B2CFC76A9}" type="slidenum">
              <a:rPr lang="en-AU" smtClean="0"/>
              <a:pPr/>
              <a:t>44</a:t>
            </a:fld>
            <a:endParaRPr lang="en-AU" dirty="0" smtClean="0"/>
          </a:p>
        </p:txBody>
      </p:sp>
    </p:spTree>
    <p:extLst>
      <p:ext uri="{BB962C8B-B14F-4D97-AF65-F5344CB8AC3E}">
        <p14:creationId xmlns:p14="http://schemas.microsoft.com/office/powerpoint/2010/main" val="13747496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85000" lnSpcReduction="20000"/>
          </a:bodyPr>
          <a:lstStyle/>
          <a:p>
            <a:pPr>
              <a:defRPr/>
            </a:pPr>
            <a:r>
              <a:rPr lang="en-US" dirty="0" smtClean="0"/>
              <a:t>Figure 3.10a provides a simple example of a challenge-response protocol for</a:t>
            </a:r>
          </a:p>
          <a:p>
            <a:pPr>
              <a:defRPr/>
            </a:pPr>
            <a:r>
              <a:rPr lang="en-US" dirty="0" smtClean="0"/>
              <a:t>authentication via password. Actual protocols are more complex, such as Kerberos,</a:t>
            </a:r>
          </a:p>
          <a:p>
            <a:pPr>
              <a:defRPr/>
            </a:pPr>
            <a:r>
              <a:rPr lang="en-US" dirty="0" smtClean="0"/>
              <a:t>discussed in Chapter 23. In this example, a user first transmits his or her identity to</a:t>
            </a:r>
          </a:p>
          <a:p>
            <a:pPr>
              <a:defRPr/>
            </a:pPr>
            <a:r>
              <a:rPr lang="en-US" dirty="0" smtClean="0"/>
              <a:t>the remote host. The host generates a random number </a:t>
            </a:r>
            <a:r>
              <a:rPr lang="en-US" i="1" dirty="0" smtClean="0"/>
              <a:t>r, often called a </a:t>
            </a:r>
            <a:r>
              <a:rPr lang="en-US" b="1" i="1" dirty="0" smtClean="0"/>
              <a:t>nonce, and</a:t>
            </a:r>
          </a:p>
          <a:p>
            <a:pPr>
              <a:defRPr/>
            </a:pPr>
            <a:r>
              <a:rPr lang="en-US" dirty="0" smtClean="0"/>
              <a:t>returns this nonce to the user. In addition, the host specifies two functions, h() and</a:t>
            </a:r>
          </a:p>
          <a:p>
            <a:pPr>
              <a:defRPr/>
            </a:pPr>
            <a:r>
              <a:rPr lang="en-US" dirty="0" smtClean="0"/>
              <a:t>f(), to be used in the response. This transmission from host to user is the challenge.</a:t>
            </a:r>
          </a:p>
          <a:p>
            <a:pPr>
              <a:defRPr/>
            </a:pPr>
            <a:r>
              <a:rPr lang="en-US" dirty="0" smtClean="0"/>
              <a:t>The user’s response is the quantity f(</a:t>
            </a:r>
            <a:r>
              <a:rPr lang="en-US" i="1" dirty="0" smtClean="0"/>
              <a:t>r, h(P)), where r  r and P is the user’s</a:t>
            </a:r>
          </a:p>
          <a:p>
            <a:pPr>
              <a:defRPr/>
            </a:pPr>
            <a:r>
              <a:rPr lang="en-US" dirty="0" smtClean="0"/>
              <a:t>password. The function h is a hash function, so that the response consists of the</a:t>
            </a:r>
          </a:p>
          <a:p>
            <a:pPr>
              <a:defRPr/>
            </a:pPr>
            <a:r>
              <a:rPr lang="en-US" dirty="0" smtClean="0"/>
              <a:t>hash function of the user’s password combined with the random number using the</a:t>
            </a:r>
          </a:p>
          <a:p>
            <a:pPr>
              <a:defRPr/>
            </a:pPr>
            <a:r>
              <a:rPr lang="en-US" dirty="0" smtClean="0"/>
              <a:t>function f.</a:t>
            </a:r>
          </a:p>
          <a:p>
            <a:pPr>
              <a:defRPr/>
            </a:pPr>
            <a:endParaRPr lang="en-US" dirty="0" smtClean="0"/>
          </a:p>
          <a:p>
            <a:pPr>
              <a:defRPr/>
            </a:pPr>
            <a:r>
              <a:rPr lang="en-US" dirty="0" smtClean="0"/>
              <a:t>The host stores the hash function of each register user’s password, depicted</a:t>
            </a:r>
          </a:p>
          <a:p>
            <a:pPr>
              <a:defRPr/>
            </a:pPr>
            <a:r>
              <a:rPr lang="en-US" dirty="0" smtClean="0"/>
              <a:t>as h(</a:t>
            </a:r>
            <a:r>
              <a:rPr lang="en-US" i="1" dirty="0" smtClean="0"/>
              <a:t>P(U)) for user U. When the response arrives, the host compares the incoming</a:t>
            </a:r>
          </a:p>
          <a:p>
            <a:pPr>
              <a:defRPr/>
            </a:pPr>
            <a:r>
              <a:rPr lang="en-US" dirty="0" smtClean="0"/>
              <a:t>f(</a:t>
            </a:r>
            <a:r>
              <a:rPr lang="en-US" i="1" dirty="0" smtClean="0"/>
              <a:t>r, h(P)) to the calculated f(r, h(P(U))). If the quantities match, the user is</a:t>
            </a:r>
          </a:p>
          <a:p>
            <a:pPr>
              <a:defRPr/>
            </a:pPr>
            <a:r>
              <a:rPr lang="en-US" dirty="0" smtClean="0"/>
              <a:t>authenticated.</a:t>
            </a:r>
          </a:p>
          <a:p>
            <a:pPr>
              <a:defRPr/>
            </a:pPr>
            <a:endParaRPr lang="en-US" dirty="0" smtClean="0"/>
          </a:p>
          <a:p>
            <a:pPr>
              <a:defRPr/>
            </a:pPr>
            <a:r>
              <a:rPr lang="en-US" dirty="0" smtClean="0"/>
              <a:t>This scheme defends against several forms of attack. The host stores not the</a:t>
            </a:r>
          </a:p>
          <a:p>
            <a:pPr>
              <a:defRPr/>
            </a:pPr>
            <a:r>
              <a:rPr lang="en-US" dirty="0" smtClean="0"/>
              <a:t>password but a hash code of the password. As discussed in Section 3.2, this secures</a:t>
            </a:r>
          </a:p>
          <a:p>
            <a:pPr>
              <a:defRPr/>
            </a:pPr>
            <a:r>
              <a:rPr lang="en-US" dirty="0" smtClean="0"/>
              <a:t>the password from intruders into the host system. In addition, not even the hash of</a:t>
            </a:r>
          </a:p>
          <a:p>
            <a:pPr>
              <a:defRPr/>
            </a:pPr>
            <a:r>
              <a:rPr lang="en-US" dirty="0" smtClean="0"/>
              <a:t>the password is transmitted directly, but rather a function in which the password hash</a:t>
            </a:r>
          </a:p>
          <a:p>
            <a:pPr>
              <a:defRPr/>
            </a:pPr>
            <a:r>
              <a:rPr lang="en-US" dirty="0" smtClean="0"/>
              <a:t>is one of the arguments. Thus, for a suitable function f, the password hash cannot be</a:t>
            </a:r>
          </a:p>
          <a:p>
            <a:pPr>
              <a:defRPr/>
            </a:pPr>
            <a:r>
              <a:rPr lang="en-US" dirty="0" smtClean="0"/>
              <a:t>captured during transmission. Finally, the use of a random number as one of the arguments</a:t>
            </a:r>
          </a:p>
          <a:p>
            <a:pPr>
              <a:defRPr/>
            </a:pPr>
            <a:r>
              <a:rPr lang="en-US" dirty="0" smtClean="0"/>
              <a:t>of f defends against a replay attack, in which an adversary captures the user’s</a:t>
            </a:r>
          </a:p>
          <a:p>
            <a:pPr>
              <a:defRPr/>
            </a:pPr>
            <a:r>
              <a:rPr lang="en-US" dirty="0" smtClean="0"/>
              <a:t>transmission and attempts to log on to a system by retransmitting the user’s messages.</a:t>
            </a:r>
            <a:endParaRPr lang="en-US" dirty="0"/>
          </a:p>
        </p:txBody>
      </p:sp>
      <p:sp>
        <p:nvSpPr>
          <p:cNvPr id="77828" name="Slide Number Placeholder 3"/>
          <p:cNvSpPr>
            <a:spLocks noGrp="1"/>
          </p:cNvSpPr>
          <p:nvPr>
            <p:ph type="sldNum" sz="quarter" idx="5"/>
          </p:nvPr>
        </p:nvSpPr>
        <p:spPr>
          <a:noFill/>
        </p:spPr>
        <p:txBody>
          <a:bodyPr/>
          <a:lstStyle/>
          <a:p>
            <a:fld id="{9EDAAB48-65EC-4147-9920-E20B2CFC76A9}" type="slidenum">
              <a:rPr lang="en-AU" smtClean="0"/>
              <a:pPr/>
              <a:t>45</a:t>
            </a:fld>
            <a:endParaRPr lang="en-AU" dirty="0" smtClean="0"/>
          </a:p>
        </p:txBody>
      </p:sp>
    </p:spTree>
    <p:extLst>
      <p:ext uri="{BB962C8B-B14F-4D97-AF65-F5344CB8AC3E}">
        <p14:creationId xmlns:p14="http://schemas.microsoft.com/office/powerpoint/2010/main" val="9082198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92500"/>
          </a:bodyPr>
          <a:lstStyle/>
          <a:p>
            <a:pPr>
              <a:defRPr/>
            </a:pPr>
            <a:r>
              <a:rPr lang="en-US" dirty="0" smtClean="0"/>
              <a:t>Figure 3.10b provides a simple example of a token protocol for authentication.</a:t>
            </a:r>
          </a:p>
          <a:p>
            <a:pPr>
              <a:defRPr/>
            </a:pPr>
            <a:r>
              <a:rPr lang="en-US" dirty="0" smtClean="0"/>
              <a:t>As before, a user first transmits his or her identity to the remote host. The host</a:t>
            </a:r>
          </a:p>
          <a:p>
            <a:pPr>
              <a:defRPr/>
            </a:pPr>
            <a:r>
              <a:rPr lang="en-US" dirty="0" smtClean="0"/>
              <a:t>returns a random number and the identifiers of functions f() and h() to be used in the</a:t>
            </a:r>
          </a:p>
          <a:p>
            <a:pPr>
              <a:defRPr/>
            </a:pPr>
            <a:r>
              <a:rPr lang="en-US" dirty="0" smtClean="0"/>
              <a:t>response. At the user end, the token provides a passcode </a:t>
            </a:r>
            <a:r>
              <a:rPr lang="en-US" i="1" dirty="0" smtClean="0"/>
              <a:t>W. The token either stores</a:t>
            </a:r>
          </a:p>
          <a:p>
            <a:pPr>
              <a:defRPr/>
            </a:pPr>
            <a:r>
              <a:rPr lang="en-US" dirty="0" smtClean="0"/>
              <a:t>a static passcode or generates a one-time random passcode. For a one-time random</a:t>
            </a:r>
          </a:p>
          <a:p>
            <a:pPr>
              <a:defRPr/>
            </a:pPr>
            <a:r>
              <a:rPr lang="en-US" dirty="0" smtClean="0"/>
              <a:t>passcode, the token must be synchronized in some fashion with the host. In either</a:t>
            </a:r>
          </a:p>
          <a:p>
            <a:pPr>
              <a:defRPr/>
            </a:pPr>
            <a:r>
              <a:rPr lang="en-US" dirty="0" smtClean="0"/>
              <a:t>case, the user activates the passcode by entering a password </a:t>
            </a:r>
            <a:r>
              <a:rPr lang="en-US" i="1" dirty="0" smtClean="0"/>
              <a:t>P. This password is</a:t>
            </a:r>
          </a:p>
          <a:p>
            <a:pPr>
              <a:defRPr/>
            </a:pPr>
            <a:r>
              <a:rPr lang="en-US" dirty="0" smtClean="0"/>
              <a:t>shared only between the user and the token and does not involve the remote host.</a:t>
            </a:r>
          </a:p>
          <a:p>
            <a:pPr>
              <a:defRPr/>
            </a:pPr>
            <a:r>
              <a:rPr lang="en-US" dirty="0" smtClean="0"/>
              <a:t>The token responds to the host with the quantity f(</a:t>
            </a:r>
            <a:r>
              <a:rPr lang="en-US" i="1" dirty="0" smtClean="0"/>
              <a:t>r, h(W)). For a static passcode,</a:t>
            </a:r>
          </a:p>
          <a:p>
            <a:pPr>
              <a:defRPr/>
            </a:pPr>
            <a:r>
              <a:rPr lang="en-US" dirty="0" smtClean="0"/>
              <a:t>the host stores the hashed value h(</a:t>
            </a:r>
            <a:r>
              <a:rPr lang="en-US" i="1" dirty="0" smtClean="0"/>
              <a:t>W(U)); for a dynamic passcode, the host generates</a:t>
            </a:r>
          </a:p>
          <a:p>
            <a:pPr>
              <a:defRPr/>
            </a:pPr>
            <a:r>
              <a:rPr lang="en-US" dirty="0" smtClean="0"/>
              <a:t>a one-time passcode (synchronized to that generated by the token) and takes its</a:t>
            </a:r>
          </a:p>
          <a:p>
            <a:pPr>
              <a:defRPr/>
            </a:pPr>
            <a:r>
              <a:rPr lang="en-US" dirty="0" smtClean="0"/>
              <a:t>hash. Authentication then proceeds in the same fashion as for the password protocol.</a:t>
            </a:r>
            <a:endParaRPr lang="en-US" dirty="0"/>
          </a:p>
        </p:txBody>
      </p:sp>
      <p:sp>
        <p:nvSpPr>
          <p:cNvPr id="79876" name="Slide Number Placeholder 3"/>
          <p:cNvSpPr>
            <a:spLocks noGrp="1"/>
          </p:cNvSpPr>
          <p:nvPr>
            <p:ph type="sldNum" sz="quarter" idx="5"/>
          </p:nvPr>
        </p:nvSpPr>
        <p:spPr>
          <a:noFill/>
        </p:spPr>
        <p:txBody>
          <a:bodyPr/>
          <a:lstStyle/>
          <a:p>
            <a:fld id="{FA3D8A43-9433-8548-958D-BEA21EFE4734}" type="slidenum">
              <a:rPr lang="en-AU" smtClean="0"/>
              <a:pPr/>
              <a:t>46</a:t>
            </a:fld>
            <a:endParaRPr lang="en-AU" dirty="0" smtClean="0"/>
          </a:p>
        </p:txBody>
      </p:sp>
    </p:spTree>
    <p:extLst>
      <p:ext uri="{BB962C8B-B14F-4D97-AF65-F5344CB8AC3E}">
        <p14:creationId xmlns:p14="http://schemas.microsoft.com/office/powerpoint/2010/main" val="7036556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a:bodyPr>
          <a:lstStyle/>
          <a:p>
            <a:pPr>
              <a:defRPr/>
            </a:pPr>
            <a:r>
              <a:rPr lang="en-US" dirty="0" smtClean="0"/>
              <a:t>Figure 3.10c is an example of a user authentication protocol using a static biometric.</a:t>
            </a:r>
          </a:p>
          <a:p>
            <a:pPr>
              <a:defRPr/>
            </a:pPr>
            <a:r>
              <a:rPr lang="en-US" dirty="0" smtClean="0"/>
              <a:t>As before, the user transmits an ID to the host, which responds with a random</a:t>
            </a:r>
          </a:p>
          <a:p>
            <a:pPr>
              <a:defRPr/>
            </a:pPr>
            <a:r>
              <a:rPr lang="en-US" dirty="0" smtClean="0"/>
              <a:t>number </a:t>
            </a:r>
            <a:r>
              <a:rPr lang="en-US" i="1" dirty="0" smtClean="0"/>
              <a:t>r and, in this case, the identifier for an encryption E(). On the user side is</a:t>
            </a:r>
          </a:p>
          <a:p>
            <a:pPr>
              <a:defRPr/>
            </a:pPr>
            <a:r>
              <a:rPr lang="en-US" dirty="0" smtClean="0"/>
              <a:t>a client system that controls a biometric device. The system generates a biometric</a:t>
            </a:r>
          </a:p>
          <a:p>
            <a:pPr>
              <a:defRPr/>
            </a:pPr>
            <a:r>
              <a:rPr lang="en-US" dirty="0" smtClean="0"/>
              <a:t>template </a:t>
            </a:r>
            <a:r>
              <a:rPr lang="en-US" i="1" dirty="0" smtClean="0"/>
              <a:t>BT from the user’s biometric B and returns the ciphertext E(r, D,</a:t>
            </a:r>
          </a:p>
          <a:p>
            <a:pPr>
              <a:defRPr/>
            </a:pPr>
            <a:r>
              <a:rPr lang="en-US" i="1" dirty="0" smtClean="0"/>
              <a:t>BT), where D identifies this particular biometric device. The host decrypts the</a:t>
            </a:r>
          </a:p>
          <a:p>
            <a:pPr>
              <a:defRPr/>
            </a:pPr>
            <a:r>
              <a:rPr lang="en-US" dirty="0" smtClean="0"/>
              <a:t>incoming message to recover the three transmitted parameters and compares these</a:t>
            </a:r>
          </a:p>
          <a:p>
            <a:pPr>
              <a:defRPr/>
            </a:pPr>
            <a:r>
              <a:rPr lang="en-US" dirty="0" smtClean="0"/>
              <a:t>to locally stored values. For a match, the host must find </a:t>
            </a:r>
            <a:r>
              <a:rPr lang="en-US" i="1" dirty="0" smtClean="0"/>
              <a:t>r  r. Also, the matching</a:t>
            </a:r>
          </a:p>
          <a:p>
            <a:pPr>
              <a:defRPr/>
            </a:pPr>
            <a:r>
              <a:rPr lang="en-US" dirty="0" smtClean="0"/>
              <a:t>score between </a:t>
            </a:r>
            <a:r>
              <a:rPr lang="en-US" i="1" dirty="0" smtClean="0"/>
              <a:t>BT and the stored template must exceed a predefined threshold.</a:t>
            </a:r>
          </a:p>
          <a:p>
            <a:pPr>
              <a:defRPr/>
            </a:pPr>
            <a:r>
              <a:rPr lang="en-US" dirty="0" smtClean="0"/>
              <a:t>Finally, the host provides a simple authentication of the biometric capture device by</a:t>
            </a:r>
          </a:p>
          <a:p>
            <a:pPr>
              <a:defRPr/>
            </a:pPr>
            <a:r>
              <a:rPr lang="en-US" dirty="0" smtClean="0"/>
              <a:t>comparing the incoming device ID to a list of registered devices at the host database.</a:t>
            </a:r>
            <a:endParaRPr lang="en-US" dirty="0"/>
          </a:p>
        </p:txBody>
      </p:sp>
      <p:sp>
        <p:nvSpPr>
          <p:cNvPr id="81924" name="Slide Number Placeholder 3"/>
          <p:cNvSpPr>
            <a:spLocks noGrp="1"/>
          </p:cNvSpPr>
          <p:nvPr>
            <p:ph type="sldNum" sz="quarter" idx="5"/>
          </p:nvPr>
        </p:nvSpPr>
        <p:spPr>
          <a:noFill/>
        </p:spPr>
        <p:txBody>
          <a:bodyPr/>
          <a:lstStyle/>
          <a:p>
            <a:fld id="{CC98C607-8954-F847-AB1D-8CB3CA73AF7D}" type="slidenum">
              <a:rPr lang="en-AU" smtClean="0"/>
              <a:pPr/>
              <a:t>47</a:t>
            </a:fld>
            <a:endParaRPr lang="en-AU" dirty="0" smtClean="0"/>
          </a:p>
        </p:txBody>
      </p:sp>
    </p:spTree>
    <p:extLst>
      <p:ext uri="{BB962C8B-B14F-4D97-AF65-F5344CB8AC3E}">
        <p14:creationId xmlns:p14="http://schemas.microsoft.com/office/powerpoint/2010/main" val="41329443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lnSpcReduction="10000"/>
          </a:bodyPr>
          <a:lstStyle/>
          <a:p>
            <a:pPr>
              <a:defRPr/>
            </a:pPr>
            <a:r>
              <a:rPr lang="en-US" dirty="0" smtClean="0"/>
              <a:t>Figure 3.10d is an example of a user authentication protocol using a dynamic</a:t>
            </a:r>
          </a:p>
          <a:p>
            <a:pPr>
              <a:defRPr/>
            </a:pPr>
            <a:r>
              <a:rPr lang="en-US" dirty="0" smtClean="0"/>
              <a:t>biometric. The principal difference from the case of a stable biometric is that the</a:t>
            </a:r>
          </a:p>
          <a:p>
            <a:pPr>
              <a:defRPr/>
            </a:pPr>
            <a:r>
              <a:rPr lang="en-US" dirty="0" smtClean="0"/>
              <a:t>host provides a random sequence as well as a random number as a challenge. The</a:t>
            </a:r>
          </a:p>
          <a:p>
            <a:pPr>
              <a:defRPr/>
            </a:pPr>
            <a:r>
              <a:rPr lang="en-US" dirty="0" smtClean="0"/>
              <a:t>sequence challenge is a sequence of numbers, characters, or words. The human</a:t>
            </a:r>
          </a:p>
          <a:p>
            <a:pPr>
              <a:defRPr/>
            </a:pPr>
            <a:r>
              <a:rPr lang="en-US" dirty="0" smtClean="0"/>
              <a:t>user at the client end must then vocalize (speaker verification), type (keyboard</a:t>
            </a:r>
          </a:p>
          <a:p>
            <a:pPr>
              <a:defRPr/>
            </a:pPr>
            <a:r>
              <a:rPr lang="en-US" dirty="0" smtClean="0"/>
              <a:t>dynamics verification), or write (handwriting verification) the sequence to generate</a:t>
            </a:r>
          </a:p>
          <a:p>
            <a:pPr>
              <a:defRPr/>
            </a:pPr>
            <a:r>
              <a:rPr lang="en-US" dirty="0" smtClean="0"/>
              <a:t>a biometric signal </a:t>
            </a:r>
            <a:r>
              <a:rPr lang="en-US" i="1" dirty="0" smtClean="0"/>
              <a:t>BS(x). The client side encrypts the biometric signal and</a:t>
            </a:r>
          </a:p>
          <a:p>
            <a:pPr>
              <a:defRPr/>
            </a:pPr>
            <a:r>
              <a:rPr lang="en-US" dirty="0" smtClean="0"/>
              <a:t>the random number. At the host side, the incoming message is decrypted. The</a:t>
            </a:r>
          </a:p>
          <a:p>
            <a:pPr>
              <a:defRPr/>
            </a:pPr>
            <a:r>
              <a:rPr lang="en-US" dirty="0" smtClean="0"/>
              <a:t>incoming random number </a:t>
            </a:r>
            <a:r>
              <a:rPr lang="en-US" i="1" dirty="0" smtClean="0"/>
              <a:t>r must be an exact match to the random number that</a:t>
            </a:r>
          </a:p>
          <a:p>
            <a:pPr>
              <a:defRPr/>
            </a:pPr>
            <a:r>
              <a:rPr lang="en-US" dirty="0" smtClean="0"/>
              <a:t>was originally used as a challenge (</a:t>
            </a:r>
            <a:r>
              <a:rPr lang="en-US" i="1" dirty="0" smtClean="0"/>
              <a:t>r). In addition, the host generates a comparison</a:t>
            </a:r>
          </a:p>
          <a:p>
            <a:pPr>
              <a:defRPr/>
            </a:pPr>
            <a:r>
              <a:rPr lang="en-US" dirty="0" smtClean="0"/>
              <a:t>based on the incoming biometric signal </a:t>
            </a:r>
            <a:r>
              <a:rPr lang="en-US" i="1" dirty="0" smtClean="0"/>
              <a:t>BS(x), the stored template BT(U) for</a:t>
            </a:r>
          </a:p>
          <a:p>
            <a:pPr>
              <a:defRPr/>
            </a:pPr>
            <a:r>
              <a:rPr lang="en-US" dirty="0" smtClean="0"/>
              <a:t>this user and the original signal </a:t>
            </a:r>
            <a:r>
              <a:rPr lang="en-US" i="1" dirty="0" smtClean="0"/>
              <a:t>x. If the comparison value exceeds a predefined</a:t>
            </a:r>
          </a:p>
          <a:p>
            <a:pPr>
              <a:defRPr/>
            </a:pPr>
            <a:r>
              <a:rPr lang="en-US" dirty="0" smtClean="0"/>
              <a:t>threshold, the user is authenticated.</a:t>
            </a:r>
            <a:endParaRPr lang="en-US" dirty="0"/>
          </a:p>
        </p:txBody>
      </p:sp>
      <p:sp>
        <p:nvSpPr>
          <p:cNvPr id="83972" name="Slide Number Placeholder 3"/>
          <p:cNvSpPr>
            <a:spLocks noGrp="1"/>
          </p:cNvSpPr>
          <p:nvPr>
            <p:ph type="sldNum" sz="quarter" idx="5"/>
          </p:nvPr>
        </p:nvSpPr>
        <p:spPr>
          <a:noFill/>
        </p:spPr>
        <p:txBody>
          <a:bodyPr/>
          <a:lstStyle/>
          <a:p>
            <a:fld id="{2E2A5AB3-FF3E-BD41-8F59-4EC8815D0C64}" type="slidenum">
              <a:rPr lang="en-AU" smtClean="0"/>
              <a:pPr/>
              <a:t>48</a:t>
            </a:fld>
            <a:endParaRPr lang="en-AU" dirty="0" smtClean="0"/>
          </a:p>
        </p:txBody>
      </p:sp>
    </p:spTree>
    <p:extLst>
      <p:ext uri="{BB962C8B-B14F-4D97-AF65-F5344CB8AC3E}">
        <p14:creationId xmlns:p14="http://schemas.microsoft.com/office/powerpoint/2010/main" val="22150469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5ADF4852-9B16-3F4A-B681-834D6C1DEE79}" type="slidenum">
              <a:rPr lang="en-AU"/>
              <a:pPr/>
              <a:t>49</a:t>
            </a:fld>
            <a:endParaRPr lang="en-AU" dirty="0"/>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r>
              <a:rPr lang="en-US" b="1" dirty="0" smtClean="0"/>
              <a:t>Client attacks are those in which an adversary attempts to achieve user</a:t>
            </a:r>
          </a:p>
          <a:p>
            <a:r>
              <a:rPr lang="en-US" dirty="0" smtClean="0"/>
              <a:t>authentication without access to the remote host or to the intervening communications</a:t>
            </a:r>
          </a:p>
          <a:p>
            <a:r>
              <a:rPr lang="en-US" dirty="0" smtClean="0"/>
              <a:t>path. The adversary attempts to masquerade as a legitimate user. For a password-</a:t>
            </a:r>
          </a:p>
          <a:p>
            <a:r>
              <a:rPr lang="en-US" dirty="0" smtClean="0"/>
              <a:t>based system, the adversary may attempt to guess the likely user password.</a:t>
            </a:r>
          </a:p>
          <a:p>
            <a:r>
              <a:rPr lang="en-US" dirty="0" smtClean="0"/>
              <a:t>Multiple guesses may be made. At the extreme, the adversary sequences through</a:t>
            </a:r>
          </a:p>
          <a:p>
            <a:r>
              <a:rPr lang="en-US" dirty="0" smtClean="0"/>
              <a:t>all possible passwords in an exhaustive attempt to succeed. One way to thwart such</a:t>
            </a:r>
          </a:p>
          <a:p>
            <a:r>
              <a:rPr lang="en-US" dirty="0" smtClean="0"/>
              <a:t>an attack is to select a password that is both lengthy and unpredictable. In effect,</a:t>
            </a:r>
          </a:p>
          <a:p>
            <a:r>
              <a:rPr lang="en-US" dirty="0" smtClean="0"/>
              <a:t>such a password has large entropy; that is, many bits are required to represent the</a:t>
            </a:r>
          </a:p>
          <a:p>
            <a:r>
              <a:rPr lang="en-US" dirty="0" smtClean="0"/>
              <a:t>password. Another countermeasure is to limit the number of attempts that can be</a:t>
            </a:r>
          </a:p>
          <a:p>
            <a:r>
              <a:rPr lang="en-US" dirty="0" smtClean="0"/>
              <a:t>made in a given time period from a given source.</a:t>
            </a:r>
          </a:p>
          <a:p>
            <a:r>
              <a:rPr lang="en-US" dirty="0" smtClean="0"/>
              <a:t>A token can generate a high-entropy passcode from a low-entropy PIN or</a:t>
            </a:r>
          </a:p>
          <a:p>
            <a:r>
              <a:rPr lang="en-US" dirty="0" smtClean="0"/>
              <a:t>password, thwarting exhaustive searches. The adversary may be able to guess or</a:t>
            </a:r>
          </a:p>
          <a:p>
            <a:r>
              <a:rPr lang="en-US" dirty="0" smtClean="0"/>
              <a:t>acquire the PIN or password but must additionally acquire the physical token to</a:t>
            </a:r>
          </a:p>
          <a:p>
            <a:r>
              <a:rPr lang="en-US" dirty="0" smtClean="0"/>
              <a:t>succeed.</a:t>
            </a:r>
          </a:p>
          <a:p>
            <a:endParaRPr lang="en-US" dirty="0" smtClean="0"/>
          </a:p>
          <a:p>
            <a:r>
              <a:rPr lang="en-US" b="1" dirty="0" smtClean="0"/>
              <a:t>Host attacks are directed at the user file at the host where passwords, token</a:t>
            </a:r>
          </a:p>
          <a:p>
            <a:r>
              <a:rPr lang="en-US" dirty="0" smtClean="0"/>
              <a:t>passcodes, or biometric templates are stored. Section 3.2 discusses the security</a:t>
            </a:r>
          </a:p>
          <a:p>
            <a:r>
              <a:rPr lang="en-US" dirty="0" smtClean="0"/>
              <a:t>considerations with respect to passwords. For tokens, there is the additional</a:t>
            </a:r>
          </a:p>
          <a:p>
            <a:r>
              <a:rPr lang="en-US" dirty="0" smtClean="0"/>
              <a:t>defense of using one-time passcodes, so that passcodes are not stored in a host</a:t>
            </a:r>
          </a:p>
          <a:p>
            <a:r>
              <a:rPr lang="en-US" dirty="0" smtClean="0"/>
              <a:t>passcode file. Biometric features of a user are difficult to secure because they are</a:t>
            </a:r>
          </a:p>
          <a:p>
            <a:r>
              <a:rPr lang="en-US" dirty="0" smtClean="0"/>
              <a:t>physical features of the user. For a static feature, biometric device authentication</a:t>
            </a:r>
          </a:p>
          <a:p>
            <a:r>
              <a:rPr lang="en-US" dirty="0" smtClean="0"/>
              <a:t>adds a measure of protection. For a dynamic feature, a challenge-response</a:t>
            </a:r>
          </a:p>
          <a:p>
            <a:r>
              <a:rPr lang="en-US" dirty="0" smtClean="0"/>
              <a:t>protocol enhances security.</a:t>
            </a:r>
          </a:p>
          <a:p>
            <a:endParaRPr lang="en-US" dirty="0" smtClean="0"/>
          </a:p>
          <a:p>
            <a:r>
              <a:rPr lang="en-US" b="1" dirty="0" smtClean="0"/>
              <a:t>Eavesdropping in the context of passwords refers to an adversary’s attempt</a:t>
            </a:r>
          </a:p>
          <a:p>
            <a:r>
              <a:rPr lang="en-US" dirty="0" smtClean="0"/>
              <a:t>to learn the password by observing the user, finding a written copy of the password,</a:t>
            </a:r>
          </a:p>
          <a:p>
            <a:r>
              <a:rPr lang="en-US" dirty="0" smtClean="0"/>
              <a:t>or some similar attack that involves the physical proximity of user and adversary.</a:t>
            </a:r>
          </a:p>
          <a:p>
            <a:r>
              <a:rPr lang="en-US" dirty="0" smtClean="0"/>
              <a:t>Another form of eavesdropping is keystroke logging (keylogging), in which</a:t>
            </a:r>
          </a:p>
          <a:p>
            <a:r>
              <a:rPr lang="en-US" dirty="0" smtClean="0"/>
              <a:t>malicious hardware or software is installed so that the attacker can capture the</a:t>
            </a:r>
          </a:p>
          <a:p>
            <a:r>
              <a:rPr lang="en-US" dirty="0" smtClean="0"/>
              <a:t>user’s keystrokes for later analysis. A system that relies on multiple factors (e.g.,</a:t>
            </a:r>
          </a:p>
          <a:p>
            <a:r>
              <a:rPr lang="en-US" dirty="0" smtClean="0"/>
              <a:t>password plus token or password plus biometric) is resistant to this type of attack.</a:t>
            </a:r>
          </a:p>
          <a:p>
            <a:r>
              <a:rPr lang="en-US" dirty="0" smtClean="0"/>
              <a:t>For a token, an analogous threat is </a:t>
            </a:r>
            <a:r>
              <a:rPr lang="en-US" b="1" dirty="0" smtClean="0"/>
              <a:t>theft of the token or physical copying of the</a:t>
            </a:r>
          </a:p>
          <a:p>
            <a:r>
              <a:rPr lang="en-US" dirty="0" smtClean="0"/>
              <a:t>token. Again, a multifactor protocol resists this type of attack better than a pure</a:t>
            </a:r>
          </a:p>
          <a:p>
            <a:r>
              <a:rPr lang="en-US" dirty="0" smtClean="0"/>
              <a:t>token protocol. The analogous threat for a biometric protocol is </a:t>
            </a:r>
            <a:r>
              <a:rPr lang="en-US" b="1" dirty="0" smtClean="0"/>
              <a:t>copying or imitating</a:t>
            </a:r>
          </a:p>
          <a:p>
            <a:r>
              <a:rPr lang="en-US" dirty="0" smtClean="0"/>
              <a:t>the biometric parameter so as to generate the desired template. Dynamic biometrics</a:t>
            </a:r>
          </a:p>
          <a:p>
            <a:r>
              <a:rPr lang="en-US" dirty="0" smtClean="0"/>
              <a:t>are less susceptible to such attacks. For static biometrics, device authentication is a</a:t>
            </a:r>
          </a:p>
          <a:p>
            <a:r>
              <a:rPr lang="en-US" dirty="0" smtClean="0"/>
              <a:t>useful countermeasure.</a:t>
            </a:r>
          </a:p>
          <a:p>
            <a:endParaRPr lang="en-US" dirty="0" smtClean="0"/>
          </a:p>
          <a:p>
            <a:r>
              <a:rPr lang="en-US" b="1" dirty="0" smtClean="0"/>
              <a:t>Replay attacks involve an adversary repeating a previously captured</a:t>
            </a:r>
          </a:p>
          <a:p>
            <a:r>
              <a:rPr lang="en-US" dirty="0" smtClean="0"/>
              <a:t>user response. The most common countermeasure to such attacks is the challenge-response</a:t>
            </a:r>
          </a:p>
          <a:p>
            <a:r>
              <a:rPr lang="en-US" dirty="0" smtClean="0"/>
              <a:t>protocol.</a:t>
            </a:r>
          </a:p>
          <a:p>
            <a:endParaRPr lang="en-US" dirty="0" smtClean="0"/>
          </a:p>
          <a:p>
            <a:r>
              <a:rPr lang="en-US" dirty="0" smtClean="0"/>
              <a:t>In a </a:t>
            </a:r>
            <a:r>
              <a:rPr lang="en-US" b="1" dirty="0" smtClean="0"/>
              <a:t>Trojan horse attack, an application or physical device masquerades as</a:t>
            </a:r>
          </a:p>
          <a:p>
            <a:r>
              <a:rPr lang="en-US" dirty="0" smtClean="0"/>
              <a:t>an authentic application or device for the purpose of capturing a user password,</a:t>
            </a:r>
          </a:p>
          <a:p>
            <a:r>
              <a:rPr lang="en-US" dirty="0" smtClean="0"/>
              <a:t>passcode, or biometric. The adversary can then use the captured information to</a:t>
            </a:r>
          </a:p>
          <a:p>
            <a:r>
              <a:rPr lang="en-US" dirty="0" smtClean="0"/>
              <a:t>masquerade as a legitimate user. A simple example of this is a rogue bank machine</a:t>
            </a:r>
          </a:p>
          <a:p>
            <a:r>
              <a:rPr lang="en-US" dirty="0" smtClean="0"/>
              <a:t>used to capture user ID/password combinations.</a:t>
            </a:r>
          </a:p>
          <a:p>
            <a:endParaRPr lang="en-US" dirty="0" smtClean="0"/>
          </a:p>
          <a:p>
            <a:r>
              <a:rPr lang="en-US" dirty="0" smtClean="0"/>
              <a:t>A </a:t>
            </a:r>
            <a:r>
              <a:rPr lang="en-US" b="1" dirty="0" smtClean="0"/>
              <a:t>denial-of-service attack attempts to disable a user authentication service by</a:t>
            </a:r>
          </a:p>
          <a:p>
            <a:r>
              <a:rPr lang="en-US" dirty="0" smtClean="0"/>
              <a:t>flooding the service with numerous authentication attempts. A more selective attack</a:t>
            </a:r>
          </a:p>
          <a:p>
            <a:r>
              <a:rPr lang="en-US" dirty="0" smtClean="0"/>
              <a:t>denies service to a specific user by attempting logon until the threshold is reached</a:t>
            </a:r>
          </a:p>
          <a:p>
            <a:r>
              <a:rPr lang="en-US" dirty="0" smtClean="0"/>
              <a:t>that causes lockout to this user because of too many logon attempts. A multifactor</a:t>
            </a:r>
          </a:p>
          <a:p>
            <a:r>
              <a:rPr lang="en-US" dirty="0" smtClean="0"/>
              <a:t>authentication protocol that includes a token thwarts this attack, because the</a:t>
            </a:r>
          </a:p>
          <a:p>
            <a:r>
              <a:rPr lang="en-US" dirty="0" smtClean="0"/>
              <a:t>adversary must first acquire the token.</a:t>
            </a:r>
          </a:p>
          <a:p>
            <a:endParaRPr lang="en-US" dirty="0" smtClean="0"/>
          </a:p>
          <a:p>
            <a:endParaRPr lang="en-US" dirty="0" smtClean="0"/>
          </a:p>
          <a:p>
            <a:endParaRPr lang="en-US" dirty="0" smtClean="0">
              <a:latin typeface="Times New Roman" pitchFamily="-110" charset="0"/>
            </a:endParaRPr>
          </a:p>
        </p:txBody>
      </p:sp>
    </p:spTree>
    <p:extLst>
      <p:ext uri="{BB962C8B-B14F-4D97-AF65-F5344CB8AC3E}">
        <p14:creationId xmlns:p14="http://schemas.microsoft.com/office/powerpoint/2010/main" val="2463516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SP 800-63-2 defines a general model for user authentication that involves a number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entities and procedures. We discuss this model with reference to Figure 3.1.</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initial requirement for performing user authentication is that the user must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 registered with the system. The following is a typical sequence for registration. An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applicant applies to a registration authority (RA)  to become a subscriber  of a credential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service provider (CSP) . In this model, the RA is a trusted entity that establishes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vouches for the identity of an applicant to a CSP. The CSP then engages in an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exchange with the subscriber. Depending on the details of the overall authentication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system, the CSP issues some sort of electronic credential to the subscriber.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credential  is a data structure that authoritatively binds an identity and additional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attributes to a token possessed by a subscriber, and can be verified when presented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to the verifier in an authentication transaction. The token could be an encryption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key or an encrypted password that identifies the subscriber. The token may be issued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by the CSP, generated directly by the subscriber, or provided by a third party.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token and credential may be used in subsequent authentication events.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Once a user is registered as a subscriber, the actual authentication process can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take place between the subscriber and one or more systems that perform authentication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subsequently, authorization. The party to be authenticated is called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claimant  and the party verifying that identity is called a verifier . When a claimant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successfully demonstrates possession and control of a token to a verifier through an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authentication protocol, the verifier can verify that the claimant is the subscriber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named in the corresponding credential. The verifier passes on an assertion about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identity of the subscriber to the relying party (RP) . That assertion includes identity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information about a subscriber, such as the subscriber name, an identifier assigned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 registration, or other subscriber attributes that were verified in the registration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process. The RP can use the authenticated information provided by the verifier 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make access control or authorization decisions.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 implemented system for authentication will differ from or be more complex</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than this simplified model, but the model illustrates the key roles and functions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needed for a secure authentication system.</a:t>
            </a:r>
            <a:endParaRPr lang="en-US" dirty="0"/>
          </a:p>
        </p:txBody>
      </p:sp>
      <p:sp>
        <p:nvSpPr>
          <p:cNvPr id="4" name="Slide Number Placeholder 3"/>
          <p:cNvSpPr>
            <a:spLocks noGrp="1"/>
          </p:cNvSpPr>
          <p:nvPr>
            <p:ph type="sldNum" sz="quarter" idx="10"/>
          </p:nvPr>
        </p:nvSpPr>
        <p:spPr/>
        <p:txBody>
          <a:bodyPr/>
          <a:lstStyle/>
          <a:p>
            <a:pPr>
              <a:defRPr/>
            </a:pPr>
            <a:fld id="{596B4704-35C5-FE4A-8DDF-C541CD54E575}" type="slidenum">
              <a:rPr lang="en-AU" smtClean="0"/>
              <a:pPr>
                <a:defRPr/>
              </a:pPr>
              <a:t>5</a:t>
            </a:fld>
            <a:endParaRPr lang="en-AU" dirty="0"/>
          </a:p>
        </p:txBody>
      </p:sp>
    </p:spTree>
    <p:extLst>
      <p:ext uri="{BB962C8B-B14F-4D97-AF65-F5344CB8AC3E}">
        <p14:creationId xmlns:p14="http://schemas.microsoft.com/office/powerpoint/2010/main" val="24247974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725F07F5-2110-4F4F-84A3-2BE314CF9830}" type="slidenum">
              <a:rPr lang="en-AU"/>
              <a:pPr/>
              <a:t>50</a:t>
            </a:fld>
            <a:endParaRPr lang="en-AU" dirty="0"/>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r>
              <a:rPr lang="en-US" dirty="0" smtClean="0"/>
              <a:t>As with any security service, user authentication, particularly remote user authentication,</a:t>
            </a:r>
          </a:p>
          <a:p>
            <a:r>
              <a:rPr lang="en-US" dirty="0" smtClean="0"/>
              <a:t>is subject to a variety of attacks. Table 3.4, from [OGOR03], summarizes</a:t>
            </a:r>
          </a:p>
          <a:p>
            <a:r>
              <a:rPr lang="en-US" dirty="0" smtClean="0"/>
              <a:t>the principal attacks on user authentication, broken down by type of authenticator.</a:t>
            </a:r>
          </a:p>
          <a:p>
            <a:r>
              <a:rPr lang="en-US" dirty="0" smtClean="0"/>
              <a:t>Much of the table is self-explanatory. In this section, we expand on some of the</a:t>
            </a:r>
          </a:p>
          <a:p>
            <a:r>
              <a:rPr lang="en-US" dirty="0" smtClean="0"/>
              <a:t>table’s entries.</a:t>
            </a:r>
            <a:endParaRPr lang="en-US" dirty="0" smtClean="0">
              <a:latin typeface="Times New Roman" pitchFamily="-110" charset="0"/>
            </a:endParaRPr>
          </a:p>
        </p:txBody>
      </p:sp>
    </p:spTree>
    <p:extLst>
      <p:ext uri="{BB962C8B-B14F-4D97-AF65-F5344CB8AC3E}">
        <p14:creationId xmlns:p14="http://schemas.microsoft.com/office/powerpoint/2010/main" val="29504903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B8BD4724-C5E1-7B43-85BD-EB60322673A2}" type="slidenum">
              <a:rPr lang="en-AU"/>
              <a:pPr/>
              <a:t>51</a:t>
            </a:fld>
            <a:endParaRPr lang="en-AU" dirty="0"/>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As an example of a biometric user authentication system, we look at an iris biometric</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system that was developed for use by the United Arab Emirates (UAE) at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border control points [DAUG04, TIRO05, NBSP08]. The UAE relies heavily on an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outside workforce, and has increasingly become a tourist attraction. Accordingly,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relative to its size, the UAE has a very substantial volume of incoming visitors. 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typical day, more than 6,500 passengers enter the UAE via seven international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airports, three land ports, and seven sea ports. Handling a large volume of incoming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visitors in an efficient and timely manner thus poses a significant security challenge.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particular concern to the UAE are attempts by expelled persons to re-enter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country. Traditional means of preventing reentry involve identifying individuals by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name, date of birth, and other text-based data. The risk is that this information can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 changed after expulsion. An individual can arrive with a different passport with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different nationality and changes to other identifying information.</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counter such attempts, the UAE decided on using a biometric identification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system and identified the following requirements: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Identify a single person from a large population of people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Rely on a biometric feature that does not change over time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Use biometric features that can be acquired quickly</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Be easy to use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Respond in real-time for mass transit applications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Be safe and non-invasive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Scale into the billions of comparisons and maintain top performance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Be affordable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chose iris recognition as the most efficient and foolproof method. No two irises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are alike. There is no correlation between the iris patterns of even identical twins, 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right and left eye of an individual.</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System implementation involves enrollment and identity checking. All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expelled foreigners are subjected to an iris scan at one of the multiple enrollment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centers. This information is merged into one central database. Iris scanners are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installed at all 17 air, land, and sea ports into the UAE. An iris-recognition camera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takes a black-and-white picture 5 to 24 inches from the eye, depending on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camera. The camera uses non-invasive, near-infrared illumination that is similar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a TV remote control, barely visible and considered extremely safe. The picture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first is processed by software that localizes the inner and outer boundaries of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iris, and the eyelid contours, in order to extract just the iris portion. The software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creates a so-called phase code for the texture of the iris, similar to a DNA sequence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code. The unique features of the iris are captured by this code and can be compared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against a large database of scanned irises to make a match. Over a distributed network</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(Figure 3.13) the iris codes of all arriving passengers are compared in real-time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exhaustively against an enrolled central database.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Note that this is computationally a more demanding task than verifying an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identity. In this case, the iris pattern of each incoming passenger is compared against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entire database of known patterns to determine if there is a match. Given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current volume of traffic and size of the database, the daily number of iris cross-comparisons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is well over 9 billion.</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As with any security system, adversaries are always looking for countermeasures.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UAE officials had to adopt new security methods to detect if an iris has been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dilated with eye drops before scanning. Expatriates who were banned from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UAE started using eye drops in an effort to fool the government’s iris recognition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system when they try to re-enter the country. A new algorithm and computerized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step-by-step procedure has been adopted to help officials determine if an iris is 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normal condition or an eye-dilating drop has been used.</a:t>
            </a:r>
            <a:endParaRPr lang="en-US" dirty="0" smtClean="0">
              <a:latin typeface="Times New Roman" pitchFamily="-110" charset="0"/>
            </a:endParaRPr>
          </a:p>
        </p:txBody>
      </p:sp>
    </p:spTree>
    <p:extLst>
      <p:ext uri="{BB962C8B-B14F-4D97-AF65-F5344CB8AC3E}">
        <p14:creationId xmlns:p14="http://schemas.microsoft.com/office/powerpoint/2010/main" val="5961816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3D7835C8-5C48-2D49-84D2-2743BE1ED1E8}" type="slidenum">
              <a:rPr lang="en-AU"/>
              <a:pPr/>
              <a:t>52</a:t>
            </a:fld>
            <a:endParaRPr lang="en-AU" dirty="0"/>
          </a:p>
        </p:txBody>
      </p:sp>
      <p:sp>
        <p:nvSpPr>
          <p:cNvPr id="92163" name="Rectangle 1026"/>
          <p:cNvSpPr>
            <a:spLocks noGrp="1" noRot="1" noChangeAspect="1" noChangeArrowheads="1" noTextEdit="1"/>
          </p:cNvSpPr>
          <p:nvPr>
            <p:ph type="sldImg"/>
          </p:nvPr>
        </p:nvSpPr>
        <p:spPr>
          <a:ln/>
        </p:spPr>
      </p:sp>
      <p:sp>
        <p:nvSpPr>
          <p:cNvPr id="92164" name="Rectangle 1027"/>
          <p:cNvSpPr>
            <a:spLocks noGrp="1" noChangeArrowheads="1"/>
          </p:cNvSpPr>
          <p:nvPr>
            <p:ph type="body" idx="1"/>
          </p:nvPr>
        </p:nvSpPr>
        <p:spPr>
          <a:noFill/>
          <a:ln/>
        </p:spPr>
        <p:txBody>
          <a:bodyPr/>
          <a:lstStyle/>
          <a:p>
            <a:r>
              <a:rPr lang="en-US" dirty="0" smtClean="0"/>
              <a:t>Redspin, Inc., an independent auditor, recently released a report describing a</a:t>
            </a:r>
          </a:p>
          <a:p>
            <a:r>
              <a:rPr lang="en-US" dirty="0" smtClean="0"/>
              <a:t>security vulnerability in ATM (automated teller machine) usage that affects a</a:t>
            </a:r>
          </a:p>
          <a:p>
            <a:r>
              <a:rPr lang="en-US" dirty="0" smtClean="0"/>
              <a:t>number of small to mid-size ATM card issuers. This vulnerability provides a useful</a:t>
            </a:r>
          </a:p>
          <a:p>
            <a:r>
              <a:rPr lang="en-US" dirty="0" smtClean="0"/>
              <a:t>case study illustrating that cryptographic functions and services alone do not</a:t>
            </a:r>
          </a:p>
          <a:p>
            <a:r>
              <a:rPr lang="en-US" dirty="0" smtClean="0"/>
              <a:t>guarantee security; they must be properly implemented as part of a system.</a:t>
            </a:r>
          </a:p>
          <a:p>
            <a:endParaRPr lang="en-US" dirty="0" smtClean="0"/>
          </a:p>
          <a:p>
            <a:r>
              <a:rPr lang="en-US" dirty="0" smtClean="0"/>
              <a:t>We begin by defining terms used in this section:</a:t>
            </a:r>
          </a:p>
          <a:p>
            <a:endParaRPr lang="en-US" dirty="0" smtClean="0"/>
          </a:p>
          <a:p>
            <a:r>
              <a:rPr lang="en-US" dirty="0" smtClean="0"/>
              <a:t>• </a:t>
            </a:r>
            <a:r>
              <a:rPr lang="en-US" b="1" dirty="0" smtClean="0"/>
              <a:t>Cardholder: An individual to whom a debit card is issued. Typically, this</a:t>
            </a:r>
          </a:p>
          <a:p>
            <a:r>
              <a:rPr lang="en-US" dirty="0" smtClean="0"/>
              <a:t>individual is also responsible for payment of all charges made to that card.</a:t>
            </a:r>
          </a:p>
          <a:p>
            <a:endParaRPr lang="en-US" dirty="0" smtClean="0"/>
          </a:p>
          <a:p>
            <a:r>
              <a:rPr lang="en-US" dirty="0" smtClean="0"/>
              <a:t>• </a:t>
            </a:r>
            <a:r>
              <a:rPr lang="en-US" b="1" dirty="0" smtClean="0"/>
              <a:t>Issuer: An institution that issues debit cards to cardholders. This institution</a:t>
            </a:r>
          </a:p>
          <a:p>
            <a:r>
              <a:rPr lang="en-US" dirty="0" smtClean="0"/>
              <a:t>is responsible for the cardholder’s account and authorizes all transactions.</a:t>
            </a:r>
          </a:p>
          <a:p>
            <a:r>
              <a:rPr lang="en-US" dirty="0" smtClean="0"/>
              <a:t>Banks and credit unions are typical issuers.</a:t>
            </a:r>
          </a:p>
          <a:p>
            <a:endParaRPr lang="en-US" dirty="0" smtClean="0"/>
          </a:p>
          <a:p>
            <a:r>
              <a:rPr lang="en-US" dirty="0" smtClean="0"/>
              <a:t>• </a:t>
            </a:r>
            <a:r>
              <a:rPr lang="en-US" b="1" dirty="0" smtClean="0"/>
              <a:t>Processor: An organization that provides services such as core data processing</a:t>
            </a:r>
          </a:p>
          <a:p>
            <a:r>
              <a:rPr lang="en-US" dirty="0" smtClean="0"/>
              <a:t>(PIN recognition and account updating), electronic funds transfer (EFT), and so</a:t>
            </a:r>
          </a:p>
          <a:p>
            <a:r>
              <a:rPr lang="en-US" dirty="0" smtClean="0"/>
              <a:t>on to issuers. EFT allows an issuer to access regional and national networks that</a:t>
            </a:r>
          </a:p>
          <a:p>
            <a:r>
              <a:rPr lang="en-US" dirty="0" smtClean="0"/>
              <a:t>connect point of sale (POS) devices and ATMs worldwide. Examples of processing</a:t>
            </a:r>
          </a:p>
          <a:p>
            <a:r>
              <a:rPr lang="en-US" dirty="0" smtClean="0"/>
              <a:t>companies include Fidelity National Financial and Jack Henry &amp; Associates.</a:t>
            </a:r>
          </a:p>
          <a:p>
            <a:endParaRPr lang="en-US" dirty="0" smtClean="0"/>
          </a:p>
          <a:p>
            <a:r>
              <a:rPr lang="en-US" dirty="0" smtClean="0"/>
              <a:t>Customers expect 24/7 service at ATM stations. For many small to mid-sized</a:t>
            </a:r>
          </a:p>
          <a:p>
            <a:r>
              <a:rPr lang="en-US" dirty="0" smtClean="0"/>
              <a:t>issuers, it is more cost-effective for contract processors to provide the required data</a:t>
            </a:r>
          </a:p>
          <a:p>
            <a:r>
              <a:rPr lang="en-US" dirty="0" smtClean="0"/>
              <a:t>processing and EFT/ATM services. Each service typically requires a dedicated data</a:t>
            </a:r>
          </a:p>
          <a:p>
            <a:r>
              <a:rPr lang="en-US" dirty="0" smtClean="0"/>
              <a:t>connection between the issuer and the processor, using a leased line or a virtual</a:t>
            </a:r>
          </a:p>
          <a:p>
            <a:r>
              <a:rPr lang="en-US" dirty="0" smtClean="0"/>
              <a:t>leased line.</a:t>
            </a:r>
          </a:p>
          <a:p>
            <a:endParaRPr lang="en-US" dirty="0" smtClean="0"/>
          </a:p>
          <a:p>
            <a:r>
              <a:rPr lang="en-US" dirty="0" smtClean="0"/>
              <a:t>Prior to about 2003, the typical configuration involving issuer, processor,</a:t>
            </a:r>
          </a:p>
          <a:p>
            <a:r>
              <a:rPr lang="en-US" dirty="0" smtClean="0"/>
              <a:t>and ATM machines could be characterized by Figure 3.12a. The ATM units linked</a:t>
            </a:r>
          </a:p>
          <a:p>
            <a:r>
              <a:rPr lang="en-US" dirty="0" smtClean="0"/>
              <a:t>directly to the processor rather than to the issuer that owned the ATM, via leased</a:t>
            </a:r>
          </a:p>
          <a:p>
            <a:r>
              <a:rPr lang="en-US" dirty="0" smtClean="0"/>
              <a:t>or virtual leased line. The use of a dedicated link made it difficult to maliciously</a:t>
            </a:r>
          </a:p>
          <a:p>
            <a:r>
              <a:rPr lang="en-US" dirty="0" smtClean="0"/>
              <a:t>intercept transferred data. To add to the security, the PIN portion of messages</a:t>
            </a:r>
          </a:p>
          <a:p>
            <a:r>
              <a:rPr lang="en-US" dirty="0" smtClean="0"/>
              <a:t>transmitted from ATM to processor was encrypted using DES (Data Encryption</a:t>
            </a:r>
          </a:p>
          <a:p>
            <a:r>
              <a:rPr lang="en-US" dirty="0" smtClean="0"/>
              <a:t>Standard). Processors have connections to EFT (electronic funds transfer) exchange</a:t>
            </a:r>
          </a:p>
          <a:p>
            <a:r>
              <a:rPr lang="en-US" dirty="0" smtClean="0"/>
              <a:t>networks to allow cardholders access to accounts from any ATM. With the configuration</a:t>
            </a:r>
          </a:p>
          <a:p>
            <a:r>
              <a:rPr lang="en-US" dirty="0" smtClean="0"/>
              <a:t>of Figure 3.12a, a transaction proceeds as follows. A user swipes her card and</a:t>
            </a:r>
          </a:p>
          <a:p>
            <a:r>
              <a:rPr lang="en-US" dirty="0" smtClean="0"/>
              <a:t>enters her PIN. The ATM encrypts the PIN and transmits it to the processor as part</a:t>
            </a:r>
          </a:p>
          <a:p>
            <a:r>
              <a:rPr lang="en-US" dirty="0" smtClean="0"/>
              <a:t>of an authorization request. The processor updates the customer’s information and</a:t>
            </a:r>
          </a:p>
          <a:p>
            <a:r>
              <a:rPr lang="en-US" dirty="0" smtClean="0"/>
              <a:t>sends a reply.</a:t>
            </a:r>
          </a:p>
          <a:p>
            <a:endParaRPr lang="en-US" dirty="0" smtClean="0"/>
          </a:p>
          <a:p>
            <a:r>
              <a:rPr lang="en-US" dirty="0" smtClean="0"/>
              <a:t>In the early 2000s, banks worldwide began the process of migrating from</a:t>
            </a:r>
          </a:p>
          <a:p>
            <a:r>
              <a:rPr lang="en-US" dirty="0" smtClean="0"/>
              <a:t>an older generation of ATMs using IBM’s OS/2 operating system to new systems</a:t>
            </a:r>
          </a:p>
          <a:p>
            <a:r>
              <a:rPr lang="en-US" dirty="0" smtClean="0"/>
              <a:t>running Windows. The mass migration to Windows has been spurred by a number</a:t>
            </a:r>
          </a:p>
          <a:p>
            <a:r>
              <a:rPr lang="en-US" dirty="0" smtClean="0"/>
              <a:t>of factors, including IBM’s decision to stop supporting OS/2 by 2006, market</a:t>
            </a:r>
          </a:p>
          <a:p>
            <a:r>
              <a:rPr lang="en-US" dirty="0" smtClean="0"/>
              <a:t>pressure from creditors such as MasterCard International and Visa International to</a:t>
            </a:r>
          </a:p>
          <a:p>
            <a:r>
              <a:rPr lang="en-US" dirty="0" smtClean="0"/>
              <a:t>introduce stronger Triple DES, and pressure from U.S. regulators to introduce new</a:t>
            </a:r>
          </a:p>
          <a:p>
            <a:r>
              <a:rPr lang="en-US" dirty="0" smtClean="0"/>
              <a:t>features for disabled users. Many banks, such as those audited by Redspin, included</a:t>
            </a:r>
          </a:p>
          <a:p>
            <a:r>
              <a:rPr lang="en-US" dirty="0" smtClean="0"/>
              <a:t>a number of other enhancements at the same time as the introduction of Windows</a:t>
            </a:r>
          </a:p>
          <a:p>
            <a:r>
              <a:rPr lang="en-US" dirty="0" smtClean="0"/>
              <a:t>and triple DES, especially the use of TCP/IP as a network transport.</a:t>
            </a:r>
          </a:p>
          <a:p>
            <a:endParaRPr lang="en-US" dirty="0" smtClean="0"/>
          </a:p>
          <a:p>
            <a:r>
              <a:rPr lang="en-US" dirty="0" smtClean="0"/>
              <a:t>Because issuers typically run their own Internet-connected local area networks</a:t>
            </a:r>
          </a:p>
          <a:p>
            <a:r>
              <a:rPr lang="en-US" dirty="0" smtClean="0"/>
              <a:t>(LANs) and intranets using TCP/IP, it was attractive to connect ATMs to these</a:t>
            </a:r>
          </a:p>
          <a:p>
            <a:r>
              <a:rPr lang="en-US" dirty="0" smtClean="0"/>
              <a:t>issuer networks and maintain only a single dedicated line to the processor, leading</a:t>
            </a:r>
          </a:p>
          <a:p>
            <a:r>
              <a:rPr lang="en-US" dirty="0" smtClean="0"/>
              <a:t>to the configuration illustrated in Figure 3.12b. This configuration saves the issuer</a:t>
            </a:r>
          </a:p>
          <a:p>
            <a:r>
              <a:rPr lang="en-US" dirty="0" smtClean="0"/>
              <a:t>expensive monthly circuit fees and enables easier management of ATMs by the</a:t>
            </a:r>
          </a:p>
          <a:p>
            <a:r>
              <a:rPr lang="en-US" dirty="0" smtClean="0"/>
              <a:t>issuer. In this configuration, the information sent from the ATM to the processor</a:t>
            </a:r>
          </a:p>
          <a:p>
            <a:r>
              <a:rPr lang="en-US" dirty="0" smtClean="0"/>
              <a:t>traverses the issuer’s network before being sent to the processor. It is during this</a:t>
            </a:r>
          </a:p>
          <a:p>
            <a:r>
              <a:rPr lang="en-US" dirty="0" smtClean="0"/>
              <a:t>time on the issuer’s network that the customer information is vulnerable.</a:t>
            </a:r>
          </a:p>
          <a:p>
            <a:endParaRPr lang="en-US" dirty="0" smtClean="0"/>
          </a:p>
          <a:p>
            <a:r>
              <a:rPr lang="en-US" dirty="0" smtClean="0"/>
              <a:t>The security problem was that with the upgrade to a new ATM OS and a</a:t>
            </a:r>
          </a:p>
          <a:p>
            <a:r>
              <a:rPr lang="en-US" dirty="0" smtClean="0"/>
              <a:t>new communications configuration, the only security enhancement was the use of</a:t>
            </a:r>
          </a:p>
          <a:p>
            <a:r>
              <a:rPr lang="en-US" dirty="0" smtClean="0"/>
              <a:t>triple DES rather than DES to encrypt the PIN. The rest of the information in the</a:t>
            </a:r>
          </a:p>
          <a:p>
            <a:r>
              <a:rPr lang="en-US" dirty="0" smtClean="0"/>
              <a:t>ATM request message is sent in the clear. This includes the card number, expiration</a:t>
            </a:r>
          </a:p>
          <a:p>
            <a:r>
              <a:rPr lang="en-US" dirty="0" smtClean="0"/>
              <a:t>date, account balances, and withdrawal amounts. A hacker tapping into the bank’s</a:t>
            </a:r>
          </a:p>
          <a:p>
            <a:r>
              <a:rPr lang="en-US" dirty="0" smtClean="0"/>
              <a:t>network, either from an internal location or from across the Internet potentially</a:t>
            </a:r>
          </a:p>
          <a:p>
            <a:r>
              <a:rPr lang="en-US" dirty="0" smtClean="0"/>
              <a:t>would have complete access to every single ATM transaction.</a:t>
            </a:r>
          </a:p>
          <a:p>
            <a:r>
              <a:rPr lang="en-US" dirty="0" smtClean="0"/>
              <a:t>The situation just described leads to two principal vulnerabilities:</a:t>
            </a:r>
          </a:p>
          <a:p>
            <a:endParaRPr lang="en-US" dirty="0" smtClean="0"/>
          </a:p>
          <a:p>
            <a:r>
              <a:rPr lang="en-US" dirty="0" smtClean="0"/>
              <a:t>• </a:t>
            </a:r>
            <a:r>
              <a:rPr lang="en-US" b="1" dirty="0" smtClean="0"/>
              <a:t>Confidentiality: The card number, expiration date, and account balance can</a:t>
            </a:r>
          </a:p>
          <a:p>
            <a:r>
              <a:rPr lang="en-US" dirty="0" smtClean="0"/>
              <a:t>be used for online purchases or to create a duplicate card for signature-based</a:t>
            </a:r>
          </a:p>
          <a:p>
            <a:r>
              <a:rPr lang="en-US" dirty="0" smtClean="0"/>
              <a:t>transactions.</a:t>
            </a:r>
          </a:p>
          <a:p>
            <a:endParaRPr lang="en-US" dirty="0" smtClean="0"/>
          </a:p>
          <a:p>
            <a:r>
              <a:rPr lang="en-US" dirty="0" smtClean="0"/>
              <a:t>• </a:t>
            </a:r>
            <a:r>
              <a:rPr lang="en-US" b="1" dirty="0" smtClean="0"/>
              <a:t>Integrity: There is no protection to prevent an attacker from injecting or</a:t>
            </a:r>
          </a:p>
          <a:p>
            <a:r>
              <a:rPr lang="en-US" dirty="0" smtClean="0"/>
              <a:t>altering data in transit. If an adversary is able to capture messages en route,</a:t>
            </a:r>
          </a:p>
          <a:p>
            <a:r>
              <a:rPr lang="en-US" dirty="0" smtClean="0"/>
              <a:t>the adversary can masquerade as either the processor or the ATM. Acting</a:t>
            </a:r>
          </a:p>
          <a:p>
            <a:r>
              <a:rPr lang="en-US" dirty="0" smtClean="0"/>
              <a:t>as the processor, the adversary may be able to direct the ATM to dispense</a:t>
            </a:r>
          </a:p>
          <a:p>
            <a:r>
              <a:rPr lang="en-US" dirty="0" smtClean="0"/>
              <a:t>money without the processor ever knowing that a transaction has occurred.</a:t>
            </a:r>
          </a:p>
          <a:p>
            <a:r>
              <a:rPr lang="en-US" dirty="0" smtClean="0"/>
              <a:t>If an adversary captures a user’s account information and encrypted PIN,</a:t>
            </a:r>
          </a:p>
          <a:p>
            <a:r>
              <a:rPr lang="en-US" dirty="0" smtClean="0"/>
              <a:t>the account is compromised until the ATM encryption key is changed,</a:t>
            </a:r>
          </a:p>
          <a:p>
            <a:r>
              <a:rPr lang="en-US" dirty="0" smtClean="0"/>
              <a:t>enabling the adversary to modify account balances or effect transfers.</a:t>
            </a:r>
          </a:p>
          <a:p>
            <a:endParaRPr lang="en-US" dirty="0" smtClean="0"/>
          </a:p>
          <a:p>
            <a:r>
              <a:rPr lang="en-US" dirty="0" smtClean="0"/>
              <a:t>Redspin recommended a number of measures that banks can take to counter</a:t>
            </a:r>
          </a:p>
          <a:p>
            <a:r>
              <a:rPr lang="en-US" dirty="0" smtClean="0"/>
              <a:t>these threats. Short-term fixes include segmenting ATM traffic from the rest of the</a:t>
            </a:r>
          </a:p>
          <a:p>
            <a:r>
              <a:rPr lang="en-US" dirty="0" smtClean="0"/>
              <a:t>network either by implementing strict firewall rule sets or physically dividing the</a:t>
            </a:r>
          </a:p>
          <a:p>
            <a:r>
              <a:rPr lang="en-US" dirty="0" smtClean="0"/>
              <a:t>networks altogether. An additional short-term fix is to implement network-level</a:t>
            </a:r>
          </a:p>
          <a:p>
            <a:r>
              <a:rPr lang="en-US" dirty="0" smtClean="0"/>
              <a:t>encryption between routers that the ATM traffic traverses.</a:t>
            </a:r>
          </a:p>
          <a:p>
            <a:endParaRPr lang="en-US" dirty="0" smtClean="0"/>
          </a:p>
          <a:p>
            <a:r>
              <a:rPr lang="en-US" dirty="0" smtClean="0"/>
              <a:t>Long-term fixes involve changes in the application-level software. Protecting</a:t>
            </a:r>
          </a:p>
          <a:p>
            <a:r>
              <a:rPr lang="en-US" dirty="0" smtClean="0"/>
              <a:t>confidentiality requires encrypting all customer-related information that traverses</a:t>
            </a:r>
          </a:p>
          <a:p>
            <a:r>
              <a:rPr lang="en-US" dirty="0" smtClean="0"/>
              <a:t>the network. Ensuring data integrity requires better machine-to-machine authentication</a:t>
            </a:r>
          </a:p>
          <a:p>
            <a:r>
              <a:rPr lang="en-US" dirty="0" smtClean="0"/>
              <a:t>between the ATM and processor and the use of challenge-response protocols</a:t>
            </a:r>
          </a:p>
          <a:p>
            <a:r>
              <a:rPr lang="en-US" dirty="0" smtClean="0"/>
              <a:t>to counter replay attacks.</a:t>
            </a:r>
            <a:endParaRPr lang="en-US" dirty="0" smtClean="0">
              <a:latin typeface="Times New Roman" pitchFamily="-110" charset="0"/>
            </a:endParaRPr>
          </a:p>
        </p:txBody>
      </p:sp>
    </p:spTree>
    <p:extLst>
      <p:ext uri="{BB962C8B-B14F-4D97-AF65-F5344CB8AC3E}">
        <p14:creationId xmlns:p14="http://schemas.microsoft.com/office/powerpoint/2010/main" val="30214960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AF8046-0263-F74C-BDB1-E6E78A850B0B}" type="slidenum">
              <a:rPr lang="en-AU">
                <a:solidFill>
                  <a:srgbClr val="000000"/>
                </a:solidFill>
              </a:rPr>
              <a:pPr/>
              <a:t>53</a:t>
            </a:fld>
            <a:endParaRPr lang="en-AU" dirty="0">
              <a:solidFill>
                <a:srgbClr val="000000"/>
              </a:solidFill>
            </a:endParaRPr>
          </a:p>
        </p:txBody>
      </p:sp>
      <p:sp>
        <p:nvSpPr>
          <p:cNvPr id="206852" name="Rectangle 4"/>
          <p:cNvSpPr>
            <a:spLocks noGrp="1" noRot="1" noChangeAspect="1" noChangeArrowheads="1" noTextEdit="1"/>
          </p:cNvSpPr>
          <p:nvPr>
            <p:ph type="sldImg"/>
          </p:nvPr>
        </p:nvSpPr>
        <p:spPr>
          <a:ln/>
        </p:spPr>
      </p:sp>
      <p:sp>
        <p:nvSpPr>
          <p:cNvPr id="206853" name="Rectangle 5"/>
          <p:cNvSpPr>
            <a:spLocks noGrp="1" noChangeArrowheads="1"/>
          </p:cNvSpPr>
          <p:nvPr>
            <p:ph type="body" idx="1"/>
          </p:nvPr>
        </p:nvSpPr>
        <p:spPr/>
        <p:txBody>
          <a:bodyPr/>
          <a:lstStyle/>
          <a:p>
            <a:r>
              <a:rPr lang="en-US">
                <a:latin typeface="Times New Roman" pitchFamily="-107" charset="0"/>
              </a:rPr>
              <a:t>Chapter </a:t>
            </a:r>
            <a:r>
              <a:rPr lang="en-US" smtClean="0">
                <a:latin typeface="Times New Roman" pitchFamily="-107" charset="0"/>
              </a:rPr>
              <a:t>3 </a:t>
            </a:r>
            <a:r>
              <a:rPr lang="en-US" dirty="0">
                <a:latin typeface="Times New Roman" pitchFamily="-107" charset="0"/>
              </a:rPr>
              <a:t>summary.</a:t>
            </a:r>
          </a:p>
        </p:txBody>
      </p:sp>
    </p:spTree>
    <p:extLst>
      <p:ext uri="{BB962C8B-B14F-4D97-AF65-F5344CB8AC3E}">
        <p14:creationId xmlns:p14="http://schemas.microsoft.com/office/powerpoint/2010/main" val="11935524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F9EF85D2-34E9-594F-B09F-F64104ED6D07}" type="slidenum">
              <a:rPr lang="en-AU"/>
              <a:pPr/>
              <a:t>54</a:t>
            </a:fld>
            <a:endParaRPr lang="en-AU" dirty="0"/>
          </a:p>
        </p:txBody>
      </p:sp>
      <p:sp>
        <p:nvSpPr>
          <p:cNvPr id="94211" name="Rectangle 4"/>
          <p:cNvSpPr>
            <a:spLocks noGrp="1" noRot="1" noChangeAspect="1" noChangeArrowheads="1" noTextEdit="1"/>
          </p:cNvSpPr>
          <p:nvPr>
            <p:ph type="sldImg"/>
          </p:nvPr>
        </p:nvSpPr>
        <p:spPr>
          <a:ln/>
        </p:spPr>
      </p:sp>
      <p:sp>
        <p:nvSpPr>
          <p:cNvPr id="94212" name="Rectangle 5"/>
          <p:cNvSpPr>
            <a:spLocks noGrp="1" noChangeArrowheads="1"/>
          </p:cNvSpPr>
          <p:nvPr>
            <p:ph type="body" idx="1"/>
          </p:nvPr>
        </p:nvSpPr>
        <p:spPr>
          <a:noFill/>
          <a:ln/>
        </p:spPr>
        <p:txBody>
          <a:bodyPr/>
          <a:lstStyle/>
          <a:p>
            <a:pPr eaLnBrk="1" hangingPunct="1"/>
            <a:r>
              <a:rPr lang="en-US" dirty="0">
                <a:latin typeface="Times New Roman" pitchFamily="-110" charset="0"/>
              </a:rPr>
              <a:t>Chapter 3 summary.</a:t>
            </a:r>
          </a:p>
        </p:txBody>
      </p:sp>
    </p:spTree>
    <p:extLst>
      <p:ext uri="{BB962C8B-B14F-4D97-AF65-F5344CB8AC3E}">
        <p14:creationId xmlns:p14="http://schemas.microsoft.com/office/powerpoint/2010/main" val="3781553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Security risk assessment in general is dealt with in Chapter 14. Here, we introduce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specific example as it relates to user authentication. There are three separate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concepts we wish to relate to one another: assurance level, potential impact,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areas of risk.</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endParaRPr lang="en-US" dirty="0"/>
          </a:p>
        </p:txBody>
      </p:sp>
      <p:sp>
        <p:nvSpPr>
          <p:cNvPr id="4" name="Slide Number Placeholder 3"/>
          <p:cNvSpPr>
            <a:spLocks noGrp="1"/>
          </p:cNvSpPr>
          <p:nvPr>
            <p:ph type="sldNum" sz="quarter" idx="10"/>
          </p:nvPr>
        </p:nvSpPr>
        <p:spPr/>
        <p:txBody>
          <a:bodyPr/>
          <a:lstStyle/>
          <a:p>
            <a:pPr>
              <a:defRPr/>
            </a:pPr>
            <a:fld id="{596B4704-35C5-FE4A-8DDF-C541CD54E575}" type="slidenum">
              <a:rPr lang="en-AU" smtClean="0"/>
              <a:pPr>
                <a:defRPr/>
              </a:pPr>
              <a:t>6</a:t>
            </a:fld>
            <a:endParaRPr lang="en-AU" dirty="0"/>
          </a:p>
        </p:txBody>
      </p:sp>
    </p:spTree>
    <p:extLst>
      <p:ext uri="{BB962C8B-B14F-4D97-AF65-F5344CB8AC3E}">
        <p14:creationId xmlns:p14="http://schemas.microsoft.com/office/powerpoint/2010/main" val="3512605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An assurance level describes an organization’s degree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certainty that a user has presented a credential that refers to his or her identity.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More specifically, assurance is defined as (1) the degree of confidence in the vetting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process used to establish the identity of the individual to whom the credential was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issued and (2) the degree of confidence that the individual who uses the credential is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individual to whom the credential was issued. SP 800-63-2 recognizes four levels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assurance: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Level 1:  Little or no confidence in the asserted identity’s validity. An example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where this level is appropriate is a consumer registering to participate 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discussion at a company web site discussion board. Typical authentication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technique at this level would be a user-supplied ID and password at the time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the transaction.</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Level 2:  Some confidence in the asserted identity’s validity. Level 2 credentials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are appropriate for a wide range of business with the public where organizations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require an initial identity assertion (the details of which are verified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independently prior to any action). At this level, some sort of secure authentication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protocol needs to be used, together with one of the means of authentication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summarized previously and discussed in subsequent sections.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Level 3:  High confidence in the asserted identity’s validity. This level is appropriate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enable clients or employees to access restricted services of high value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but not the highest value. An example for which this level is appropriate: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patent attorney electronically submits confidential patent information 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U.S. Patent and Trademark Office. Improper disclosure would give competitors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competitive advantage. Techniques that would need to be used at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this level require more than one factor of authentication; that is, at least two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independent authentication techniques must be used.</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Level 4:  Very high confidence in the asserted identity’s validity. This level is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appropriate to enable clients or employees to access restricted services of very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high value or for which improper access is very harmful. For example, a law</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enforcement official accesses a law enforcement database containing criminal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records. Unauthorized access could raise privacy issues and/or compromise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investigations. Typically, level 4 authentication requires the use of multiple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factors as well as in-person registration.</a:t>
            </a:r>
            <a:endParaRPr lang="en-US" dirty="0"/>
          </a:p>
        </p:txBody>
      </p:sp>
      <p:sp>
        <p:nvSpPr>
          <p:cNvPr id="4" name="Slide Number Placeholder 3"/>
          <p:cNvSpPr>
            <a:spLocks noGrp="1"/>
          </p:cNvSpPr>
          <p:nvPr>
            <p:ph type="sldNum" sz="quarter" idx="10"/>
          </p:nvPr>
        </p:nvSpPr>
        <p:spPr/>
        <p:txBody>
          <a:bodyPr/>
          <a:lstStyle/>
          <a:p>
            <a:pPr>
              <a:defRPr/>
            </a:pPr>
            <a:fld id="{596B4704-35C5-FE4A-8DDF-C541CD54E575}" type="slidenum">
              <a:rPr lang="en-AU" smtClean="0"/>
              <a:pPr>
                <a:defRPr/>
              </a:pPr>
              <a:t>7</a:t>
            </a:fld>
            <a:endParaRPr lang="en-AU" dirty="0"/>
          </a:p>
        </p:txBody>
      </p:sp>
    </p:spTree>
    <p:extLst>
      <p:ext uri="{BB962C8B-B14F-4D97-AF65-F5344CB8AC3E}">
        <p14:creationId xmlns:p14="http://schemas.microsoft.com/office/powerpoint/2010/main" val="17341344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 concept closely related to that of assurance level is potential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impact. FIPS 199 (Standards for Security Categorization of Federal Information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Information Systems , 2004) defines three levels of potential impact on organizations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or individuals should there be a breach of security (in our context, a failure in user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authentication):</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Low:  An authentication error could be expected to have a limited adverse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effect on organizational operations, organizational assets, or individuals. More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specifically, we can say that the error might: (1) cause a degradation in mission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capability to an extent and duration that the organization is able to perform its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primary functions, but the effectiveness of the functions is noticeably reduced;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(2) result in minor damage to organizational assets; (3) result in minor financial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loss to the organization or individuals; or (4) result in minor harm to individuals.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Moderate:  An authentication error could be expected to have a serious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adverse effect. More specifically, the error might: (1) cause a significant degradation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 mission capability to an extent and duration that the organization is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able to perform its primary functions, but the effectiveness of the functions is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significantly reduced; (2) result in significant damage to organizational assets;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(3) result in significant financial loss; or (4) result in significant harm to individuals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that does not involve loss of life or serious life threatening injuries.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High:  An authentication error could be expected to have a severe or catastrophic</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adverse effect. The error might: (1) cause a severe degradation in 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loss of mission capability to an extent and duration that the organization is not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able to perform one or more of its primary functions; (2) result in major damage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organizational assets; (3) result in major financial loss to the organization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or individuals; or (4) result in severe or catastrophic harm to individuals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involving loss of life or serious life threatening injuries.</a:t>
            </a:r>
            <a:endParaRPr lang="en-US" dirty="0"/>
          </a:p>
        </p:txBody>
      </p:sp>
      <p:sp>
        <p:nvSpPr>
          <p:cNvPr id="4" name="Slide Number Placeholder 3"/>
          <p:cNvSpPr>
            <a:spLocks noGrp="1"/>
          </p:cNvSpPr>
          <p:nvPr>
            <p:ph type="sldNum" sz="quarter" idx="10"/>
          </p:nvPr>
        </p:nvSpPr>
        <p:spPr/>
        <p:txBody>
          <a:bodyPr/>
          <a:lstStyle/>
          <a:p>
            <a:pPr>
              <a:defRPr/>
            </a:pPr>
            <a:fld id="{596B4704-35C5-FE4A-8DDF-C541CD54E575}" type="slidenum">
              <a:rPr lang="en-AU" smtClean="0"/>
              <a:pPr>
                <a:defRPr/>
              </a:pPr>
              <a:t>8</a:t>
            </a:fld>
            <a:endParaRPr lang="en-AU" dirty="0"/>
          </a:p>
        </p:txBody>
      </p:sp>
    </p:spTree>
    <p:extLst>
      <p:ext uri="{BB962C8B-B14F-4D97-AF65-F5344CB8AC3E}">
        <p14:creationId xmlns:p14="http://schemas.microsoft.com/office/powerpoint/2010/main" val="691745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 mapping between the potential impact and the appropriate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level of assurance that is satisfactory to deal with the potential impact depends on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context. Table 3.1 shows a possible mapping for various risks that an organization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may be exposed to. This table suggests a technique for doing risk assessment. For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given information system or service asset of an organization, the organization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needs to determine the level of impact if an authentication failure occurs, using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categories of impact, or risk areas, that are of concern.</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For example, consider the potential for financial loss if there is an authentication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error that results in unauthorized access to a database. Depending on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nature of the database, the impact could be: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Low:  At worst, an insignificant or inconsequential unrecoverable financial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loss to any party, or at worst, an insignificant or inconsequential organization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liability.</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Moderate: At worst, a serious unrecoverable financial loss to any party, or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serious organization liability.</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High: severe or catastrophic unrecoverable financial loss to any party; or severe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or catastrophic organization liability.</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table indicates that if the potential impact is low, an assurance level of 1</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is adequate. If the potential impact is moderate, an assurance level of 2 or 3 should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 achieved. And if the potential impact is high, an assurance level of 4 should be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implemented. Similar analysis can be performed for the other categories shown 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table. The analyst can then pick an assurance level such that it meets or exceeds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requirements for assurance in each of the categories listed in the table. So, for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example, for a given system, if any of the impact categories has a potential impact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high, or if the personal safety category has a potential impact of moderate or high,</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then level 4 assurance should be implemented.</a:t>
            </a:r>
            <a:endParaRPr lang="en-US" dirty="0"/>
          </a:p>
        </p:txBody>
      </p:sp>
      <p:sp>
        <p:nvSpPr>
          <p:cNvPr id="4" name="Slide Number Placeholder 3"/>
          <p:cNvSpPr>
            <a:spLocks noGrp="1"/>
          </p:cNvSpPr>
          <p:nvPr>
            <p:ph type="sldNum" sz="quarter" idx="10"/>
          </p:nvPr>
        </p:nvSpPr>
        <p:spPr/>
        <p:txBody>
          <a:bodyPr/>
          <a:lstStyle/>
          <a:p>
            <a:pPr>
              <a:defRPr/>
            </a:pPr>
            <a:fld id="{596B4704-35C5-FE4A-8DDF-C541CD54E575}" type="slidenum">
              <a:rPr lang="en-AU" smtClean="0"/>
              <a:pPr>
                <a:defRPr/>
              </a:pPr>
              <a:t>9</a:t>
            </a:fld>
            <a:endParaRPr lang="en-AU" dirty="0"/>
          </a:p>
        </p:txBody>
      </p:sp>
    </p:spTree>
    <p:extLst>
      <p:ext uri="{BB962C8B-B14F-4D97-AF65-F5344CB8AC3E}">
        <p14:creationId xmlns:p14="http://schemas.microsoft.com/office/powerpoint/2010/main" val="36108530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p:nvSpPr>
        <p:spPr>
          <a:xfrm>
            <a:off x="4724400" y="2133600"/>
            <a:ext cx="4419600" cy="4724400"/>
          </a:xfrm>
          <a:prstGeom prst="rect">
            <a:avLst/>
          </a:prstGeom>
          <a:solidFill>
            <a:srgbClr val="002E6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p>
        </p:txBody>
      </p:sp>
      <p:sp>
        <p:nvSpPr>
          <p:cNvPr id="5" name="Rectangle 4"/>
          <p:cNvSpPr/>
          <p:nvPr/>
        </p:nvSpPr>
        <p:spPr>
          <a:xfrm>
            <a:off x="0" y="2133600"/>
            <a:ext cx="4724400" cy="4724400"/>
          </a:xfrm>
          <a:prstGeom prst="rect">
            <a:avLst/>
          </a:prstGeom>
          <a:blipFill dpi="0" rotWithShape="1">
            <a:blip r:embed="rId2"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p>
        </p:txBody>
      </p:sp>
      <p:sp>
        <p:nvSpPr>
          <p:cNvPr id="6" name="Rectangle 5"/>
          <p:cNvSpPr/>
          <p:nvPr/>
        </p:nvSpPr>
        <p:spPr>
          <a:xfrm>
            <a:off x="0" y="0"/>
            <a:ext cx="9144000" cy="2133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p>
        </p:txBody>
      </p:sp>
      <p:sp>
        <p:nvSpPr>
          <p:cNvPr id="7" name="Rectangle 6"/>
          <p:cNvSpPr/>
          <p:nvPr/>
        </p:nvSpPr>
        <p:spPr>
          <a:xfrm>
            <a:off x="0" y="0"/>
            <a:ext cx="9144000" cy="838200"/>
          </a:xfrm>
          <a:prstGeom prst="rect">
            <a:avLst/>
          </a:prstGeom>
          <a:solidFill>
            <a:srgbClr val="002E6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p>
        </p:txBody>
      </p:sp>
      <p:sp>
        <p:nvSpPr>
          <p:cNvPr id="8" name="Rectangle 7"/>
          <p:cNvSpPr/>
          <p:nvPr/>
        </p:nvSpPr>
        <p:spPr>
          <a:xfrm>
            <a:off x="228600" y="2743200"/>
            <a:ext cx="4343400" cy="3810000"/>
          </a:xfrm>
          <a:prstGeom prst="rect">
            <a:avLst/>
          </a:prstGeom>
          <a:solidFill>
            <a:srgbClr val="002E62">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p>
        </p:txBody>
      </p:sp>
      <p:sp>
        <p:nvSpPr>
          <p:cNvPr id="2" name="Title 1"/>
          <p:cNvSpPr>
            <a:spLocks noGrp="1"/>
          </p:cNvSpPr>
          <p:nvPr>
            <p:ph type="ctrTitle"/>
          </p:nvPr>
        </p:nvSpPr>
        <p:spPr>
          <a:xfrm>
            <a:off x="304800" y="685801"/>
            <a:ext cx="8610600" cy="1470025"/>
          </a:xfrm>
        </p:spPr>
        <p:txBody>
          <a:bodyPr/>
          <a:lstStyle>
            <a:lvl1pPr>
              <a:defRPr>
                <a:solidFill>
                  <a:srgbClr val="002E6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343400" y="3276601"/>
            <a:ext cx="4724400" cy="2590800"/>
          </a:xfrm>
        </p:spPr>
        <p:txBody>
          <a:bodyPr>
            <a:normAutofit/>
          </a:bodyPr>
          <a:lstStyle>
            <a:lvl1pPr marL="0" indent="0" algn="ctr">
              <a:buNone/>
              <a:defRPr sz="2800">
                <a:solidFill>
                  <a:schemeClr val="bg1"/>
                </a:solidFill>
              </a:defRPr>
            </a:lvl1pPr>
            <a:lvl2pPr marL="457177" indent="0" algn="ctr">
              <a:buNone/>
              <a:defRPr>
                <a:solidFill>
                  <a:schemeClr val="tx1">
                    <a:tint val="75000"/>
                  </a:schemeClr>
                </a:solidFill>
              </a:defRPr>
            </a:lvl2pPr>
            <a:lvl3pPr marL="914353" indent="0" algn="ctr">
              <a:buNone/>
              <a:defRPr>
                <a:solidFill>
                  <a:schemeClr val="tx1">
                    <a:tint val="75000"/>
                  </a:schemeClr>
                </a:solidFill>
              </a:defRPr>
            </a:lvl3pPr>
            <a:lvl4pPr marL="1371530" indent="0" algn="ctr">
              <a:buNone/>
              <a:defRPr>
                <a:solidFill>
                  <a:schemeClr val="tx1">
                    <a:tint val="75000"/>
                  </a:schemeClr>
                </a:solidFill>
              </a:defRPr>
            </a:lvl4pPr>
            <a:lvl5pPr marL="1828706" indent="0" algn="ctr">
              <a:buNone/>
              <a:defRPr>
                <a:solidFill>
                  <a:schemeClr val="tx1">
                    <a:tint val="75000"/>
                  </a:schemeClr>
                </a:solidFill>
              </a:defRPr>
            </a:lvl5pPr>
            <a:lvl6pPr marL="2285883" indent="0" algn="ctr">
              <a:buNone/>
              <a:defRPr>
                <a:solidFill>
                  <a:schemeClr val="tx1">
                    <a:tint val="75000"/>
                  </a:schemeClr>
                </a:solidFill>
              </a:defRPr>
            </a:lvl6pPr>
            <a:lvl7pPr marL="2743060" indent="0" algn="ctr">
              <a:buNone/>
              <a:defRPr>
                <a:solidFill>
                  <a:schemeClr val="tx1">
                    <a:tint val="75000"/>
                  </a:schemeClr>
                </a:solidFill>
              </a:defRPr>
            </a:lvl7pPr>
            <a:lvl8pPr marL="3200236" indent="0" algn="ctr">
              <a:buNone/>
              <a:defRPr>
                <a:solidFill>
                  <a:schemeClr val="tx1">
                    <a:tint val="75000"/>
                  </a:schemeClr>
                </a:solidFill>
              </a:defRPr>
            </a:lvl8pPr>
            <a:lvl9pPr marL="3657413"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11028852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p:nvSpPr>
        <p:spPr>
          <a:xfrm>
            <a:off x="0" y="6400800"/>
            <a:ext cx="9144000" cy="304800"/>
          </a:xfrm>
          <a:prstGeom prst="rect">
            <a:avLst/>
          </a:prstGeom>
          <a:solidFill>
            <a:srgbClr val="002E6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solidFill>
                <a:schemeClr val="bg1"/>
              </a:solidFill>
            </a:endParaRPr>
          </a:p>
        </p:txBody>
      </p:sp>
      <p:sp>
        <p:nvSpPr>
          <p:cNvPr id="5" name="Rectangle 4"/>
          <p:cNvSpPr/>
          <p:nvPr/>
        </p:nvSpPr>
        <p:spPr>
          <a:xfrm>
            <a:off x="0" y="334964"/>
            <a:ext cx="9144000" cy="609600"/>
          </a:xfrm>
          <a:prstGeom prst="rect">
            <a:avLst/>
          </a:prstGeom>
          <a:solidFill>
            <a:srgbClr val="002E6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p>
        </p:txBody>
      </p:sp>
      <p:pic>
        <p:nvPicPr>
          <p:cNvPr id="6" name="Picture 8" descr="Nevada_N_RGB.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2563"/>
            <a:ext cx="914400" cy="914400"/>
          </a:xfrm>
          <a:prstGeom prst="rect">
            <a:avLst/>
          </a:prstGeom>
          <a:noFill/>
          <a:ln w="1587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7" name="Rectangle 6"/>
          <p:cNvSpPr/>
          <p:nvPr/>
        </p:nvSpPr>
        <p:spPr>
          <a:xfrm>
            <a:off x="0" y="6705600"/>
            <a:ext cx="9144000" cy="152400"/>
          </a:xfrm>
          <a:prstGeom prst="rect">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dirty="0">
              <a:solidFill>
                <a:schemeClr val="bg1"/>
              </a:solidFill>
            </a:endParaRPr>
          </a:p>
        </p:txBody>
      </p:sp>
      <p:sp>
        <p:nvSpPr>
          <p:cNvPr id="2" name="Title 1"/>
          <p:cNvSpPr>
            <a:spLocks noGrp="1"/>
          </p:cNvSpPr>
          <p:nvPr>
            <p:ph type="title"/>
          </p:nvPr>
        </p:nvSpPr>
        <p:spPr>
          <a:xfrm>
            <a:off x="1752601" y="76200"/>
            <a:ext cx="7239000" cy="1143000"/>
          </a:xfrm>
        </p:spPr>
        <p:txBody>
          <a:bodyPr/>
          <a:lstStyle>
            <a:lvl1pPr algn="l">
              <a:defRPr>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295401"/>
            <a:ext cx="8229600" cy="483076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Footer Placeholder 4"/>
          <p:cNvSpPr>
            <a:spLocks noGrp="1"/>
          </p:cNvSpPr>
          <p:nvPr>
            <p:ph type="ftr" sz="quarter" idx="10"/>
          </p:nvPr>
        </p:nvSpPr>
        <p:spPr/>
        <p:txBody>
          <a:bodyPr/>
          <a:lstStyle>
            <a:lvl1pPr>
              <a:defRPr sz="1200">
                <a:solidFill>
                  <a:schemeClr val="bg1"/>
                </a:solidFill>
              </a:defRPr>
            </a:lvl1pPr>
          </a:lstStyle>
          <a:p>
            <a:pPr>
              <a:defRPr/>
            </a:pPr>
            <a:endParaRPr lang="en-US"/>
          </a:p>
        </p:txBody>
      </p:sp>
      <p:sp>
        <p:nvSpPr>
          <p:cNvPr id="9" name="Slide Number Placeholder 5"/>
          <p:cNvSpPr>
            <a:spLocks noGrp="1"/>
          </p:cNvSpPr>
          <p:nvPr>
            <p:ph type="sldNum" sz="quarter" idx="11"/>
          </p:nvPr>
        </p:nvSpPr>
        <p:spPr/>
        <p:txBody>
          <a:bodyPr/>
          <a:lstStyle>
            <a:lvl1pPr algn="r" eaLnBrk="0" hangingPunct="0">
              <a:defRPr>
                <a:solidFill>
                  <a:schemeClr val="bg1"/>
                </a:solidFill>
              </a:defRPr>
            </a:lvl1pPr>
          </a:lstStyle>
          <a:p>
            <a:pPr>
              <a:defRPr/>
            </a:pPr>
            <a:fld id="{A89A1157-748B-C24F-9525-1F1C6D15AFA0}" type="slidenum">
              <a:rPr lang="en-US" smtClean="0"/>
              <a:pPr>
                <a:defRPr/>
              </a:pPr>
              <a:t>‹#›</a:t>
            </a:fld>
            <a:endParaRPr lang="en-US"/>
          </a:p>
        </p:txBody>
      </p:sp>
    </p:spTree>
    <p:extLst>
      <p:ext uri="{BB962C8B-B14F-4D97-AF65-F5344CB8AC3E}">
        <p14:creationId xmlns:p14="http://schemas.microsoft.com/office/powerpoint/2010/main" val="387577490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3"/>
          <p:cNvSpPr/>
          <p:nvPr/>
        </p:nvSpPr>
        <p:spPr>
          <a:xfrm>
            <a:off x="0" y="0"/>
            <a:ext cx="9144000" cy="1981200"/>
          </a:xfrm>
          <a:prstGeom prst="rect">
            <a:avLst/>
          </a:prstGeom>
          <a:solidFill>
            <a:srgbClr val="002E6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p>
        </p:txBody>
      </p:sp>
      <p:sp>
        <p:nvSpPr>
          <p:cNvPr id="5" name="Rectangle 4"/>
          <p:cNvSpPr/>
          <p:nvPr/>
        </p:nvSpPr>
        <p:spPr>
          <a:xfrm>
            <a:off x="0" y="1981201"/>
            <a:ext cx="9144000" cy="1295400"/>
          </a:xfrm>
          <a:prstGeom prst="rect">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p>
        </p:txBody>
      </p:sp>
      <p:sp>
        <p:nvSpPr>
          <p:cNvPr id="6" name="Rectangle 5"/>
          <p:cNvSpPr/>
          <p:nvPr/>
        </p:nvSpPr>
        <p:spPr>
          <a:xfrm>
            <a:off x="0" y="3276600"/>
            <a:ext cx="9144000" cy="3581400"/>
          </a:xfrm>
          <a:prstGeom prst="rect">
            <a:avLst/>
          </a:prstGeom>
          <a:solidFill>
            <a:srgbClr val="002E6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p>
        </p:txBody>
      </p:sp>
      <p:sp>
        <p:nvSpPr>
          <p:cNvPr id="2" name="Title 1"/>
          <p:cNvSpPr>
            <a:spLocks noGrp="1"/>
          </p:cNvSpPr>
          <p:nvPr>
            <p:ph type="title"/>
          </p:nvPr>
        </p:nvSpPr>
        <p:spPr>
          <a:xfrm>
            <a:off x="722313" y="2338388"/>
            <a:ext cx="7772400" cy="1362075"/>
          </a:xfrm>
        </p:spPr>
        <p:txBody>
          <a:bodyPr anchor="t"/>
          <a:lstStyle>
            <a:lvl1pPr algn="l">
              <a:defRPr sz="4000" b="1" cap="none">
                <a:solidFill>
                  <a:srgbClr val="002E6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838201"/>
            <a:ext cx="7772400" cy="1500187"/>
          </a:xfrm>
        </p:spPr>
        <p:txBody>
          <a:bodyPr anchor="b"/>
          <a:lstStyle>
            <a:lvl1pPr marL="0" indent="0">
              <a:buNone/>
              <a:defRPr sz="2000">
                <a:solidFill>
                  <a:schemeClr val="tx2">
                    <a:lumMod val="75000"/>
                  </a:schemeClr>
                </a:solidFill>
              </a:defRPr>
            </a:lvl1pPr>
            <a:lvl2pPr marL="457177" indent="0">
              <a:buNone/>
              <a:defRPr sz="1800">
                <a:solidFill>
                  <a:schemeClr val="tx1">
                    <a:tint val="75000"/>
                  </a:schemeClr>
                </a:solidFill>
              </a:defRPr>
            </a:lvl2pPr>
            <a:lvl3pPr marL="914353" indent="0">
              <a:buNone/>
              <a:defRPr sz="1600">
                <a:solidFill>
                  <a:schemeClr val="tx1">
                    <a:tint val="75000"/>
                  </a:schemeClr>
                </a:solidFill>
              </a:defRPr>
            </a:lvl3pPr>
            <a:lvl4pPr marL="1371530" indent="0">
              <a:buNone/>
              <a:defRPr sz="1400">
                <a:solidFill>
                  <a:schemeClr val="tx1">
                    <a:tint val="75000"/>
                  </a:schemeClr>
                </a:solidFill>
              </a:defRPr>
            </a:lvl4pPr>
            <a:lvl5pPr marL="1828706" indent="0">
              <a:buNone/>
              <a:defRPr sz="1400">
                <a:solidFill>
                  <a:schemeClr val="tx1">
                    <a:tint val="75000"/>
                  </a:schemeClr>
                </a:solidFill>
              </a:defRPr>
            </a:lvl5pPr>
            <a:lvl6pPr marL="2285883" indent="0">
              <a:buNone/>
              <a:defRPr sz="1400">
                <a:solidFill>
                  <a:schemeClr val="tx1">
                    <a:tint val="75000"/>
                  </a:schemeClr>
                </a:solidFill>
              </a:defRPr>
            </a:lvl6pPr>
            <a:lvl7pPr marL="2743060" indent="0">
              <a:buNone/>
              <a:defRPr sz="1400">
                <a:solidFill>
                  <a:schemeClr val="tx1">
                    <a:tint val="75000"/>
                  </a:schemeClr>
                </a:solidFill>
              </a:defRPr>
            </a:lvl7pPr>
            <a:lvl8pPr marL="3200236" indent="0">
              <a:buNone/>
              <a:defRPr sz="1400">
                <a:solidFill>
                  <a:schemeClr val="tx1">
                    <a:tint val="75000"/>
                  </a:schemeClr>
                </a:solidFill>
              </a:defRPr>
            </a:lvl8pPr>
            <a:lvl9pPr marL="3657413"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127419892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Rectangle 1"/>
          <p:cNvSpPr/>
          <p:nvPr/>
        </p:nvSpPr>
        <p:spPr>
          <a:xfrm>
            <a:off x="0" y="334964"/>
            <a:ext cx="9144000" cy="609600"/>
          </a:xfrm>
          <a:prstGeom prst="rect">
            <a:avLst/>
          </a:prstGeom>
          <a:solidFill>
            <a:srgbClr val="002E6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p>
        </p:txBody>
      </p:sp>
      <p:sp>
        <p:nvSpPr>
          <p:cNvPr id="3" name="Title 1"/>
          <p:cNvSpPr txBox="1">
            <a:spLocks/>
          </p:cNvSpPr>
          <p:nvPr/>
        </p:nvSpPr>
        <p:spPr>
          <a:xfrm>
            <a:off x="1752601" y="76200"/>
            <a:ext cx="7239000" cy="1143000"/>
          </a:xfrm>
          <a:prstGeom prst="rect">
            <a:avLst/>
          </a:prstGeom>
        </p:spPr>
        <p:txBody>
          <a:bodyPr lIns="91435" tIns="45718" rIns="91435" bIns="45718" anchor="ctr">
            <a:normAutofit/>
          </a:bodyPr>
          <a:lstStyle>
            <a:lvl1pPr algn="l">
              <a:defRPr>
                <a:solidFill>
                  <a:schemeClr val="bg1"/>
                </a:solidFill>
              </a:defRPr>
            </a:lvl1pPr>
          </a:lstStyle>
          <a:p>
            <a:pPr eaLnBrk="1" fontAlgn="auto" hangingPunct="1">
              <a:spcBef>
                <a:spcPct val="0"/>
              </a:spcBef>
              <a:spcAft>
                <a:spcPts val="0"/>
              </a:spcAft>
              <a:buFontTx/>
              <a:buNone/>
              <a:defRPr/>
            </a:pPr>
            <a:r>
              <a:rPr kumimoji="0" lang="en-US" sz="4400" smtClean="0">
                <a:latin typeface="+mj-lt"/>
                <a:ea typeface="+mj-ea"/>
                <a:cs typeface="+mj-cs"/>
              </a:rPr>
              <a:t>Click to edit Master title style</a:t>
            </a:r>
            <a:endParaRPr kumimoji="0" lang="en-US" sz="4400" dirty="0">
              <a:latin typeface="+mj-lt"/>
              <a:ea typeface="+mj-ea"/>
              <a:cs typeface="+mj-cs"/>
            </a:endParaRPr>
          </a:p>
        </p:txBody>
      </p:sp>
      <p:pic>
        <p:nvPicPr>
          <p:cNvPr id="4" name="Picture 8" descr="Nevada_N_RGB.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2563"/>
            <a:ext cx="914400" cy="914400"/>
          </a:xfrm>
          <a:prstGeom prst="rect">
            <a:avLst/>
          </a:prstGeom>
          <a:noFill/>
          <a:ln w="1587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5" name="Rectangle 4"/>
          <p:cNvSpPr/>
          <p:nvPr/>
        </p:nvSpPr>
        <p:spPr>
          <a:xfrm>
            <a:off x="0" y="6400800"/>
            <a:ext cx="9144000" cy="304800"/>
          </a:xfrm>
          <a:prstGeom prst="rect">
            <a:avLst/>
          </a:prstGeom>
          <a:solidFill>
            <a:srgbClr val="002E6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buFontTx/>
              <a:buNone/>
              <a:defRPr/>
            </a:pPr>
            <a:endParaRPr lang="en-US" dirty="0">
              <a:solidFill>
                <a:schemeClr val="bg1"/>
              </a:solidFill>
            </a:endParaRPr>
          </a:p>
        </p:txBody>
      </p:sp>
      <p:sp>
        <p:nvSpPr>
          <p:cNvPr id="6" name="Rectangle 5"/>
          <p:cNvSpPr/>
          <p:nvPr/>
        </p:nvSpPr>
        <p:spPr>
          <a:xfrm>
            <a:off x="0" y="6705600"/>
            <a:ext cx="9144000" cy="152400"/>
          </a:xfrm>
          <a:prstGeom prst="rect">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dirty="0">
              <a:solidFill>
                <a:schemeClr val="bg1"/>
              </a:solidFill>
            </a:endParaRPr>
          </a:p>
        </p:txBody>
      </p:sp>
      <p:sp>
        <p:nvSpPr>
          <p:cNvPr id="7" name="Footer Placeholder 4"/>
          <p:cNvSpPr>
            <a:spLocks noGrp="1"/>
          </p:cNvSpPr>
          <p:nvPr>
            <p:ph type="ftr" sz="quarter" idx="10"/>
          </p:nvPr>
        </p:nvSpPr>
        <p:spPr>
          <a:xfrm>
            <a:off x="457200" y="6340476"/>
            <a:ext cx="5638800" cy="365125"/>
          </a:xfrm>
        </p:spPr>
        <p:txBody>
          <a:bodyPr/>
          <a:lstStyle>
            <a:lvl1pPr>
              <a:defRPr sz="1200">
                <a:solidFill>
                  <a:schemeClr val="bg1"/>
                </a:solidFill>
              </a:defRPr>
            </a:lvl1pPr>
          </a:lstStyle>
          <a:p>
            <a:pPr>
              <a:defRPr/>
            </a:pPr>
            <a:endParaRPr lang="en-US"/>
          </a:p>
        </p:txBody>
      </p:sp>
      <p:sp>
        <p:nvSpPr>
          <p:cNvPr id="8" name="Slide Number Placeholder 5"/>
          <p:cNvSpPr>
            <a:spLocks noGrp="1"/>
          </p:cNvSpPr>
          <p:nvPr>
            <p:ph type="sldNum" sz="quarter" idx="11"/>
          </p:nvPr>
        </p:nvSpPr>
        <p:spPr/>
        <p:txBody>
          <a:bodyPr/>
          <a:lstStyle>
            <a:lvl1pPr algn="r" eaLnBrk="0" hangingPunct="0">
              <a:defRPr>
                <a:solidFill>
                  <a:schemeClr val="bg1"/>
                </a:solidFill>
              </a:defRPr>
            </a:lvl1pPr>
          </a:lstStyle>
          <a:p>
            <a:pPr>
              <a:defRPr/>
            </a:pPr>
            <a:fld id="{4B541AE8-BBA1-104F-B4DA-DC3A37E341CA}" type="slidenum">
              <a:rPr lang="en-US" smtClean="0"/>
              <a:pPr>
                <a:defRPr/>
              </a:pPr>
              <a:t>‹#›</a:t>
            </a:fld>
            <a:endParaRPr lang="en-US"/>
          </a:p>
        </p:txBody>
      </p:sp>
    </p:spTree>
    <p:extLst>
      <p:ext uri="{BB962C8B-B14F-4D97-AF65-F5344CB8AC3E}">
        <p14:creationId xmlns:p14="http://schemas.microsoft.com/office/powerpoint/2010/main" val="214604812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6570663" y="6356350"/>
            <a:ext cx="2133600" cy="365125"/>
          </a:xfrm>
          <a:prstGeom prst="rect">
            <a:avLst/>
          </a:prstGeom>
        </p:spPr>
        <p:txBody>
          <a:bodyPr/>
          <a:lstStyle>
            <a:lvl1pPr>
              <a:defRPr/>
            </a:lvl1pPr>
          </a:lstStyle>
          <a:p>
            <a:pPr>
              <a:defRPr/>
            </a:pPr>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dirty="0"/>
          </a:p>
        </p:txBody>
      </p:sp>
      <p:sp>
        <p:nvSpPr>
          <p:cNvPr id="4" name="Slide Number Placeholder 5"/>
          <p:cNvSpPr>
            <a:spLocks noGrp="1"/>
          </p:cNvSpPr>
          <p:nvPr>
            <p:ph type="sldNum" sz="quarter" idx="12"/>
          </p:nvPr>
        </p:nvSpPr>
        <p:spPr/>
        <p:txBody>
          <a:bodyPr/>
          <a:lstStyle>
            <a:lvl1pPr>
              <a:defRPr/>
            </a:lvl1pPr>
          </a:lstStyle>
          <a:p>
            <a:pPr>
              <a:defRPr/>
            </a:pPr>
            <a:fld id="{D92BD161-0728-1F4E-8DB9-0E66518639EC}" type="slidenum">
              <a:rPr lang="en-US"/>
              <a:pPr>
                <a:defRPr/>
              </a:pPr>
              <a:t>‹#›</a:t>
            </a:fld>
            <a:endParaRPr lang="en-US" dirty="0"/>
          </a:p>
        </p:txBody>
      </p:sp>
    </p:spTree>
    <p:extLst>
      <p:ext uri="{BB962C8B-B14F-4D97-AF65-F5344CB8AC3E}">
        <p14:creationId xmlns:p14="http://schemas.microsoft.com/office/powerpoint/2010/main" val="2969428276"/>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
        <p:cNvGrpSpPr/>
        <p:nvPr/>
      </p:nvGrpSpPr>
      <p:grpSpPr>
        <a:xfrm>
          <a:off x="0" y="0"/>
          <a:ext cx="0" cy="0"/>
          <a:chOff x="0" y="0"/>
          <a:chExt cx="0" cy="0"/>
        </a:xfrm>
      </p:grpSpPr>
      <p:grpSp>
        <p:nvGrpSpPr>
          <p:cNvPr id="4" name="Group 6"/>
          <p:cNvGrpSpPr>
            <a:grpSpLocks/>
          </p:cNvGrpSpPr>
          <p:nvPr/>
        </p:nvGrpSpPr>
        <p:grpSpPr bwMode="auto">
          <a:xfrm rot="5400000">
            <a:off x="4065588" y="3406775"/>
            <a:ext cx="6858000" cy="44450"/>
            <a:chOff x="0" y="1613647"/>
            <a:chExt cx="9144000" cy="45291"/>
          </a:xfrm>
        </p:grpSpPr>
        <p:cxnSp>
          <p:nvCxnSpPr>
            <p:cNvPr id="5" name="Straight Connector 4"/>
            <p:cNvCxnSpPr/>
            <p:nvPr/>
          </p:nvCxnSpPr>
          <p:spPr>
            <a:xfrm>
              <a:off x="-6351" y="1667026"/>
              <a:ext cx="9144001" cy="1617"/>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6350" y="1623353"/>
              <a:ext cx="9144001" cy="161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Vertical Title 1"/>
          <p:cNvSpPr>
            <a:spLocks noGrp="1"/>
          </p:cNvSpPr>
          <p:nvPr>
            <p:ph type="title" orient="vert"/>
          </p:nvPr>
        </p:nvSpPr>
        <p:spPr>
          <a:xfrm>
            <a:off x="7556500" y="609600"/>
            <a:ext cx="1587500" cy="5516563"/>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457200" y="609600"/>
            <a:ext cx="6629400" cy="55165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3"/>
          <p:cNvSpPr>
            <a:spLocks noGrp="1"/>
          </p:cNvSpPr>
          <p:nvPr>
            <p:ph type="dt" sz="half" idx="10"/>
          </p:nvPr>
        </p:nvSpPr>
        <p:spPr>
          <a:xfrm>
            <a:off x="7556500" y="6356350"/>
            <a:ext cx="1147763" cy="365125"/>
          </a:xfrm>
          <a:prstGeom prst="rect">
            <a:avLst/>
          </a:prstGeom>
        </p:spPr>
        <p:txBody>
          <a:bodyPr/>
          <a:lstStyle>
            <a:lvl1pPr>
              <a:defRPr/>
            </a:lvl1pPr>
          </a:lstStyle>
          <a:p>
            <a:pPr>
              <a:defRPr/>
            </a:pPr>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A8AF9BB1-143D-F147-A7CD-22FAA8A5A6EE}" type="slidenum">
              <a:rPr lang="en-US"/>
              <a:pPr>
                <a:defRPr/>
              </a:pPr>
              <a:t>‹#›</a:t>
            </a:fld>
            <a:endParaRPr lang="en-US" dirty="0"/>
          </a:p>
        </p:txBody>
      </p:sp>
    </p:spTree>
    <p:extLst>
      <p:ext uri="{BB962C8B-B14F-4D97-AF65-F5344CB8AC3E}">
        <p14:creationId xmlns:p14="http://schemas.microsoft.com/office/powerpoint/2010/main" val="138866962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grpSp>
        <p:nvGrpSpPr>
          <p:cNvPr id="5" name="Group 16"/>
          <p:cNvGrpSpPr>
            <a:grpSpLocks/>
          </p:cNvGrpSpPr>
          <p:nvPr/>
        </p:nvGrpSpPr>
        <p:grpSpPr bwMode="auto">
          <a:xfrm>
            <a:off x="0" y="1584325"/>
            <a:ext cx="9144000" cy="44450"/>
            <a:chOff x="0" y="1613647"/>
            <a:chExt cx="9144000" cy="45291"/>
          </a:xfrm>
        </p:grpSpPr>
        <p:cxnSp>
          <p:nvCxnSpPr>
            <p:cNvPr id="6" name="Straight Connector 5"/>
            <p:cNvCxnSpPr/>
            <p:nvPr/>
          </p:nvCxnSpPr>
          <p:spPr>
            <a:xfrm>
              <a:off x="0" y="1657321"/>
              <a:ext cx="9144000" cy="1617"/>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0" y="1613647"/>
              <a:ext cx="9144000" cy="161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57200" y="2057401"/>
            <a:ext cx="3931920" cy="3980328"/>
          </a:xfrm>
        </p:spPr>
        <p:txBody>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754880" y="2057401"/>
            <a:ext cx="3931920" cy="3980328"/>
          </a:xfrm>
        </p:spPr>
        <p:txBody>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Date Placeholder 4"/>
          <p:cNvSpPr>
            <a:spLocks noGrp="1"/>
          </p:cNvSpPr>
          <p:nvPr>
            <p:ph type="dt" sz="half" idx="10"/>
          </p:nvPr>
        </p:nvSpPr>
        <p:spPr>
          <a:xfrm>
            <a:off x="6570663" y="6356350"/>
            <a:ext cx="2133600" cy="365125"/>
          </a:xfrm>
          <a:prstGeom prst="rect">
            <a:avLst/>
          </a:prstGeom>
        </p:spPr>
        <p:txBody>
          <a:bodyPr/>
          <a:lstStyle>
            <a:lvl1pPr>
              <a:defRPr/>
            </a:lvl1pPr>
          </a:lstStyle>
          <a:p>
            <a:pPr>
              <a:defRPr/>
            </a:pPr>
            <a:endParaRPr lang="en-US" dirty="0"/>
          </a:p>
        </p:txBody>
      </p:sp>
      <p:sp>
        <p:nvSpPr>
          <p:cNvPr id="9" name="Footer Placeholder 5"/>
          <p:cNvSpPr>
            <a:spLocks noGrp="1"/>
          </p:cNvSpPr>
          <p:nvPr>
            <p:ph type="ftr" sz="quarter" idx="11"/>
          </p:nvPr>
        </p:nvSpPr>
        <p:spPr/>
        <p:txBody>
          <a:bodyPr/>
          <a:lstStyle>
            <a:lvl1pPr>
              <a:defRPr/>
            </a:lvl1pPr>
          </a:lstStyle>
          <a:p>
            <a:pPr>
              <a:defRPr/>
            </a:pPr>
            <a:endParaRPr lang="en-US" dirty="0"/>
          </a:p>
        </p:txBody>
      </p:sp>
      <p:sp>
        <p:nvSpPr>
          <p:cNvPr id="10" name="Slide Number Placeholder 6"/>
          <p:cNvSpPr>
            <a:spLocks noGrp="1"/>
          </p:cNvSpPr>
          <p:nvPr>
            <p:ph type="sldNum" sz="quarter" idx="12"/>
          </p:nvPr>
        </p:nvSpPr>
        <p:spPr/>
        <p:txBody>
          <a:bodyPr/>
          <a:lstStyle>
            <a:lvl1pPr>
              <a:defRPr/>
            </a:lvl1pPr>
          </a:lstStyle>
          <a:p>
            <a:pPr>
              <a:defRPr/>
            </a:pPr>
            <a:fld id="{FC234CD5-7590-6C43-B381-47FC1FBAA00B}" type="slidenum">
              <a:rPr lang="en-US"/>
              <a:pPr>
                <a:defRPr/>
              </a:pPr>
              <a:t>‹#›</a:t>
            </a:fld>
            <a:endParaRPr lang="en-US" dirty="0"/>
          </a:p>
        </p:txBody>
      </p:sp>
    </p:spTree>
    <p:extLst>
      <p:ext uri="{BB962C8B-B14F-4D97-AF65-F5344CB8AC3E}">
        <p14:creationId xmlns:p14="http://schemas.microsoft.com/office/powerpoint/2010/main" val="274586197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a:xfrm>
            <a:off x="6363347" y="6356350"/>
            <a:ext cx="2085975" cy="365125"/>
          </a:xfrm>
          <a:prstGeom prst="rect">
            <a:avLst/>
          </a:prstGeom>
        </p:spPr>
        <p:txBody>
          <a:bodyPr/>
          <a:lstStyle/>
          <a:p>
            <a:endParaRPr lang="en-US" dirty="0">
              <a:solidFill>
                <a:prstClr val="white">
                  <a:lumMod val="65000"/>
                  <a:lumOff val="35000"/>
                </a:prstClr>
              </a:solidFill>
            </a:endParaRPr>
          </a:p>
        </p:txBody>
      </p:sp>
      <p:sp>
        <p:nvSpPr>
          <p:cNvPr id="4" name="Footer Placeholder 3"/>
          <p:cNvSpPr>
            <a:spLocks noGrp="1"/>
          </p:cNvSpPr>
          <p:nvPr>
            <p:ph type="ftr" sz="quarter" idx="11"/>
          </p:nvPr>
        </p:nvSpPr>
        <p:spPr/>
        <p:txBody>
          <a:bodyPr/>
          <a:lstStyle/>
          <a:p>
            <a:endParaRPr lang="en-US" dirty="0">
              <a:solidFill>
                <a:prstClr val="white">
                  <a:lumMod val="65000"/>
                  <a:lumOff val="35000"/>
                </a:prstClr>
              </a:solidFill>
            </a:endParaRPr>
          </a:p>
        </p:txBody>
      </p:sp>
      <p:sp>
        <p:nvSpPr>
          <p:cNvPr id="5" name="Slide Number Placeholder 4"/>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extLst>
      <p:ext uri="{BB962C8B-B14F-4D97-AF65-F5344CB8AC3E}">
        <p14:creationId xmlns:p14="http://schemas.microsoft.com/office/powerpoint/2010/main" val="3540335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1"/>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 name="Footer Placeholder 4"/>
          <p:cNvSpPr>
            <a:spLocks noGrp="1"/>
          </p:cNvSpPr>
          <p:nvPr>
            <p:ph type="ftr" sz="quarter" idx="3"/>
          </p:nvPr>
        </p:nvSpPr>
        <p:spPr>
          <a:xfrm>
            <a:off x="457200" y="6356351"/>
            <a:ext cx="5562600" cy="365125"/>
          </a:xfrm>
          <a:prstGeom prst="rect">
            <a:avLst/>
          </a:prstGeom>
        </p:spPr>
        <p:txBody>
          <a:bodyPr vert="horz" lIns="91435" tIns="45718" rIns="91435" bIns="45718" rtlCol="0" anchor="ctr"/>
          <a:lstStyle>
            <a:lvl1pPr algn="l">
              <a:buNone/>
              <a:defRPr kumimoji="0" sz="1400">
                <a:solidFill>
                  <a:schemeClr val="tx2"/>
                </a:solidFill>
              </a:defRPr>
            </a:lvl1pPr>
          </a:lstStyle>
          <a:p>
            <a:pPr>
              <a:defRPr/>
            </a:pPr>
            <a:endParaRPr lang="en-US"/>
          </a:p>
        </p:txBody>
      </p:sp>
      <p:sp>
        <p:nvSpPr>
          <p:cNvPr id="6" name="Slide Number Placeholder 5"/>
          <p:cNvSpPr>
            <a:spLocks noGrp="1"/>
          </p:cNvSpPr>
          <p:nvPr>
            <p:ph type="sldNum" sz="quarter" idx="4"/>
          </p:nvPr>
        </p:nvSpPr>
        <p:spPr>
          <a:xfrm>
            <a:off x="6553200" y="6340476"/>
            <a:ext cx="2133600" cy="365125"/>
          </a:xfrm>
          <a:prstGeom prst="rect">
            <a:avLst/>
          </a:prstGeom>
        </p:spPr>
        <p:txBody>
          <a:bodyPr vert="horz" lIns="91435" tIns="45718" rIns="91435" bIns="45718" rtlCol="0" anchor="ctr"/>
          <a:lstStyle>
            <a:lvl1pPr algn="ctr" eaLnBrk="1" hangingPunct="1">
              <a:buNone/>
              <a:defRPr kumimoji="0" sz="1200">
                <a:solidFill>
                  <a:schemeClr val="tx1">
                    <a:tint val="75000"/>
                  </a:schemeClr>
                </a:solidFill>
              </a:defRPr>
            </a:lvl1pPr>
          </a:lstStyle>
          <a:p>
            <a:pPr>
              <a:defRPr/>
            </a:pPr>
            <a:fld id="{4B541AE8-BBA1-104F-B4DA-DC3A37E341CA}"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4" r:id="rId5"/>
    <p:sldLayoutId id="2147483835" r:id="rId6"/>
    <p:sldLayoutId id="2147483836" r:id="rId7"/>
    <p:sldLayoutId id="2147483837" r:id="rId8"/>
  </p:sldLayoutIdLst>
  <p:timing>
    <p:tnLst>
      <p:par>
        <p:cTn id="1" dur="indefinite" restart="never" nodeType="tmRoot"/>
      </p:par>
    </p:tnLst>
  </p:timing>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177" algn="ctr" rtl="0" eaLnBrk="1" fontAlgn="base" hangingPunct="1">
        <a:spcBef>
          <a:spcPct val="0"/>
        </a:spcBef>
        <a:spcAft>
          <a:spcPct val="0"/>
        </a:spcAft>
        <a:defRPr sz="4400">
          <a:solidFill>
            <a:schemeClr val="tx1"/>
          </a:solidFill>
          <a:latin typeface="Calibri" pitchFamily="34" charset="0"/>
        </a:defRPr>
      </a:lvl6pPr>
      <a:lvl7pPr marL="914353" algn="ctr" rtl="0" eaLnBrk="1" fontAlgn="base" hangingPunct="1">
        <a:spcBef>
          <a:spcPct val="0"/>
        </a:spcBef>
        <a:spcAft>
          <a:spcPct val="0"/>
        </a:spcAft>
        <a:defRPr sz="4400">
          <a:solidFill>
            <a:schemeClr val="tx1"/>
          </a:solidFill>
          <a:latin typeface="Calibri" pitchFamily="34" charset="0"/>
        </a:defRPr>
      </a:lvl7pPr>
      <a:lvl8pPr marL="1371530" algn="ctr" rtl="0" eaLnBrk="1" fontAlgn="base" hangingPunct="1">
        <a:spcBef>
          <a:spcPct val="0"/>
        </a:spcBef>
        <a:spcAft>
          <a:spcPct val="0"/>
        </a:spcAft>
        <a:defRPr sz="4400">
          <a:solidFill>
            <a:schemeClr val="tx1"/>
          </a:solidFill>
          <a:latin typeface="Calibri" pitchFamily="34" charset="0"/>
        </a:defRPr>
      </a:lvl8pPr>
      <a:lvl9pPr marL="1828706" algn="ctr" rtl="0" eaLnBrk="1" fontAlgn="base" hangingPunct="1">
        <a:spcBef>
          <a:spcPct val="0"/>
        </a:spcBef>
        <a:spcAft>
          <a:spcPct val="0"/>
        </a:spcAft>
        <a:defRPr sz="4400">
          <a:solidFill>
            <a:schemeClr val="tx1"/>
          </a:solidFill>
          <a:latin typeface="Calibri" pitchFamily="34" charset="0"/>
        </a:defRPr>
      </a:lvl9pPr>
    </p:titleStyle>
    <p:bodyStyle>
      <a:lvl1pPr marL="342882" indent="-342882"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12" indent="-285736"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2942" indent="-228588"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118" indent="-228588"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295" indent="-228588"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471"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48"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5"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1"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4.wmf"/><Relationship Id="rId4" Type="http://schemas.openxmlformats.org/officeDocument/2006/relationships/image" Target="../media/image13.wm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15.png"/><Relationship Id="rId5" Type="http://schemas.openxmlformats.org/officeDocument/2006/relationships/package" Target="../embeddings/Microsoft_Word_Document1.docx"/><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notesSlide" Target="../notesSlides/notesSlide26.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9.png"/><Relationship Id="rId5" Type="http://schemas.openxmlformats.org/officeDocument/2006/relationships/package" Target="../embeddings/Microsoft_Word_Document2.docx"/><Relationship Id="rId4" Type="http://schemas.openxmlformats.org/officeDocument/2006/relationships/oleObject" Target="../embeddings/oleObject2.bin"/><Relationship Id="rId9" Type="http://schemas.openxmlformats.org/officeDocument/2006/relationships/image" Target="../media/image22.wmf"/></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4.wmf"/></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30.wmf"/><Relationship Id="rId2" Type="http://schemas.openxmlformats.org/officeDocument/2006/relationships/slideLayout" Target="../slideLayouts/slideLayout8.xml"/><Relationship Id="rId1" Type="http://schemas.openxmlformats.org/officeDocument/2006/relationships/vmlDrawing" Target="../drawings/vmlDrawing3.vml"/><Relationship Id="rId6" Type="http://schemas.openxmlformats.org/officeDocument/2006/relationships/image" Target="../media/image29.png"/><Relationship Id="rId5" Type="http://schemas.openxmlformats.org/officeDocument/2006/relationships/package" Target="../embeddings/Microsoft_Word_Document3.docx"/><Relationship Id="rId4" Type="http://schemas.openxmlformats.org/officeDocument/2006/relationships/oleObject" Target="../embeddings/oleObject3.bin"/></Relationships>
</file>

<file path=ppt/slides/_rels/slide3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34.wmf"/><Relationship Id="rId4" Type="http://schemas.openxmlformats.org/officeDocument/2006/relationships/image" Target="../media/image33.jpe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45.wmf"/><Relationship Id="rId5" Type="http://schemas.openxmlformats.org/officeDocument/2006/relationships/image" Target="../media/image44.wmf"/><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54.wmf"/></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0" y="685801"/>
            <a:ext cx="9144000" cy="1470025"/>
          </a:xfrm>
        </p:spPr>
        <p:txBody>
          <a:bodyPr/>
          <a:lstStyle/>
          <a:p>
            <a:r>
              <a:rPr lang="en-US" dirty="0" smtClean="0"/>
              <a:t>Lecture 5</a:t>
            </a:r>
            <a:br>
              <a:rPr lang="en-US" dirty="0" smtClean="0"/>
            </a:br>
            <a:r>
              <a:rPr lang="en-US" dirty="0" smtClean="0"/>
              <a:t>User Authentication</a:t>
            </a:r>
            <a:endParaRPr lang="en-US" dirty="0"/>
          </a:p>
        </p:txBody>
      </p:sp>
      <p:sp>
        <p:nvSpPr>
          <p:cNvPr id="13" name="Subtitle 12"/>
          <p:cNvSpPr>
            <a:spLocks noGrp="1"/>
          </p:cNvSpPr>
          <p:nvPr>
            <p:ph type="subTitle" idx="1"/>
          </p:nvPr>
        </p:nvSpPr>
        <p:spPr>
          <a:xfrm>
            <a:off x="0" y="6453336"/>
            <a:ext cx="9144000" cy="392124"/>
          </a:xfrm>
        </p:spPr>
        <p:txBody>
          <a:bodyPr>
            <a:normAutofit lnSpcReduction="10000"/>
          </a:bodyPr>
          <a:lstStyle/>
          <a:p>
            <a:r>
              <a:rPr lang="en-US" sz="2000" dirty="0" smtClean="0"/>
              <a:t>modified from slides of </a:t>
            </a:r>
            <a:r>
              <a:rPr lang="en-US" sz="2000" dirty="0" err="1"/>
              <a:t>Lawrie</a:t>
            </a:r>
            <a:r>
              <a:rPr lang="en-US" sz="2000" dirty="0"/>
              <a:t> Brown</a:t>
            </a:r>
            <a:endParaRPr lang="en-AU" sz="2000" dirty="0"/>
          </a:p>
        </p:txBody>
      </p:sp>
      <p:pic>
        <p:nvPicPr>
          <p:cNvPr id="6" name="Picture 5"/>
          <p:cNvPicPr>
            <a:picLocks noChangeAspect="1"/>
          </p:cNvPicPr>
          <p:nvPr/>
        </p:nvPicPr>
        <p:blipFill>
          <a:blip r:embed="rId3">
            <a:alphaModFix/>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Lst>
          </a:blip>
          <a:stretch>
            <a:fillRect/>
          </a:stretch>
        </p:blipFill>
        <p:spPr>
          <a:xfrm>
            <a:off x="4860032" y="2348880"/>
            <a:ext cx="3063164" cy="398092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4032455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p:txBody>
          <a:bodyPr/>
          <a:lstStyle/>
          <a:p>
            <a:r>
              <a:rPr lang="en-US" smtClean="0"/>
              <a:t>Password </a:t>
            </a:r>
            <a:r>
              <a:rPr lang="en-GB" smtClean="0"/>
              <a:t>Authentication</a:t>
            </a:r>
            <a:endParaRPr lang="en-US" dirty="0"/>
          </a:p>
        </p:txBody>
      </p:sp>
      <p:sp>
        <p:nvSpPr>
          <p:cNvPr id="210947" name="Rectangle 3"/>
          <p:cNvSpPr>
            <a:spLocks noGrp="1" noChangeArrowheads="1"/>
          </p:cNvSpPr>
          <p:nvPr>
            <p:ph idx="1"/>
          </p:nvPr>
        </p:nvSpPr>
        <p:spPr/>
        <p:txBody>
          <a:bodyPr/>
          <a:lstStyle/>
          <a:p>
            <a:r>
              <a:rPr lang="en-US" dirty="0" smtClean="0"/>
              <a:t>widely used line of defense against intruders</a:t>
            </a:r>
          </a:p>
          <a:p>
            <a:pPr lvl="1"/>
            <a:r>
              <a:rPr lang="en-US" dirty="0" smtClean="0"/>
              <a:t>user provides name/login and password</a:t>
            </a:r>
          </a:p>
          <a:p>
            <a:pPr lvl="1"/>
            <a:r>
              <a:rPr lang="en-US" dirty="0" smtClean="0"/>
              <a:t>system compares password with the one stored for that specified login</a:t>
            </a:r>
          </a:p>
          <a:p>
            <a:r>
              <a:rPr lang="en-US" dirty="0" smtClean="0"/>
              <a:t>the user ID:</a:t>
            </a:r>
          </a:p>
          <a:p>
            <a:pPr lvl="1"/>
            <a:r>
              <a:rPr lang="en-US" dirty="0" smtClean="0"/>
              <a:t>determines that the user is authorized to access the system</a:t>
            </a:r>
          </a:p>
          <a:p>
            <a:pPr lvl="1"/>
            <a:r>
              <a:rPr lang="en-US" dirty="0" smtClean="0"/>
              <a:t>determines the user’s privileges</a:t>
            </a:r>
          </a:p>
          <a:p>
            <a:pPr lvl="1"/>
            <a:r>
              <a:rPr lang="en-US" dirty="0" smtClean="0"/>
              <a:t>is used in access control</a:t>
            </a:r>
            <a:endParaRPr lang="en-US" dirty="0"/>
          </a:p>
        </p:txBody>
      </p:sp>
    </p:spTree>
    <p:extLst>
      <p:ext uri="{BB962C8B-B14F-4D97-AF65-F5344CB8AC3E}">
        <p14:creationId xmlns:p14="http://schemas.microsoft.com/office/powerpoint/2010/main" val="1132442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10947">
                                            <p:txEl>
                                              <p:pRg st="3" end="3"/>
                                            </p:txEl>
                                          </p:spTgt>
                                        </p:tgtEl>
                                        <p:attrNameLst>
                                          <p:attrName>style.visibility</p:attrName>
                                        </p:attrNameLst>
                                      </p:cBhvr>
                                      <p:to>
                                        <p:strVal val="visible"/>
                                      </p:to>
                                    </p:set>
                                    <p:animEffect transition="in" filter="randombar(horizontal)">
                                      <p:cBhvr>
                                        <p:cTn id="7" dur="500"/>
                                        <p:tgtEl>
                                          <p:spTgt spid="210947">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10947">
                                            <p:txEl>
                                              <p:pRg st="4" end="4"/>
                                            </p:txEl>
                                          </p:spTgt>
                                        </p:tgtEl>
                                        <p:attrNameLst>
                                          <p:attrName>style.visibility</p:attrName>
                                        </p:attrNameLst>
                                      </p:cBhvr>
                                      <p:to>
                                        <p:strVal val="visible"/>
                                      </p:to>
                                    </p:set>
                                    <p:animEffect transition="in" filter="randombar(horizontal)">
                                      <p:cBhvr>
                                        <p:cTn id="10" dur="500"/>
                                        <p:tgtEl>
                                          <p:spTgt spid="210947">
                                            <p:txEl>
                                              <p:pRg st="4" end="4"/>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210947">
                                            <p:txEl>
                                              <p:pRg st="5" end="5"/>
                                            </p:txEl>
                                          </p:spTgt>
                                        </p:tgtEl>
                                        <p:attrNameLst>
                                          <p:attrName>style.visibility</p:attrName>
                                        </p:attrNameLst>
                                      </p:cBhvr>
                                      <p:to>
                                        <p:strVal val="visible"/>
                                      </p:to>
                                    </p:set>
                                    <p:animEffect transition="in" filter="randombar(horizontal)">
                                      <p:cBhvr>
                                        <p:cTn id="13" dur="500"/>
                                        <p:tgtEl>
                                          <p:spTgt spid="210947">
                                            <p:txEl>
                                              <p:pRg st="5" end="5"/>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210947">
                                            <p:txEl>
                                              <p:pRg st="6" end="6"/>
                                            </p:txEl>
                                          </p:spTgt>
                                        </p:tgtEl>
                                        <p:attrNameLst>
                                          <p:attrName>style.visibility</p:attrName>
                                        </p:attrNameLst>
                                      </p:cBhvr>
                                      <p:to>
                                        <p:strVal val="visible"/>
                                      </p:to>
                                    </p:set>
                                    <p:animEffect transition="in" filter="randombar(horizontal)">
                                      <p:cBhvr>
                                        <p:cTn id="16" dur="500"/>
                                        <p:tgtEl>
                                          <p:spTgt spid="21094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p:cNvSpPr/>
          <p:nvPr/>
        </p:nvSpPr>
        <p:spPr>
          <a:xfrm>
            <a:off x="7155750" y="3764943"/>
            <a:ext cx="1828800" cy="1828800"/>
          </a:xfrm>
          <a:custGeom>
            <a:avLst/>
            <a:gdLst>
              <a:gd name="connsiteX0" fmla="*/ 0 w 1494829"/>
              <a:gd name="connsiteY0" fmla="*/ 747415 h 1494829"/>
              <a:gd name="connsiteX1" fmla="*/ 747415 w 1494829"/>
              <a:gd name="connsiteY1" fmla="*/ 0 h 1494829"/>
              <a:gd name="connsiteX2" fmla="*/ 1494830 w 1494829"/>
              <a:gd name="connsiteY2" fmla="*/ 747415 h 1494829"/>
              <a:gd name="connsiteX3" fmla="*/ 747415 w 1494829"/>
              <a:gd name="connsiteY3" fmla="*/ 1494830 h 1494829"/>
              <a:gd name="connsiteX4" fmla="*/ 0 w 1494829"/>
              <a:gd name="connsiteY4" fmla="*/ 747415 h 149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4829" h="1494829">
                <a:moveTo>
                  <a:pt x="0" y="747415"/>
                </a:moveTo>
                <a:cubicBezTo>
                  <a:pt x="0" y="334629"/>
                  <a:pt x="334629" y="0"/>
                  <a:pt x="747415" y="0"/>
                </a:cubicBezTo>
                <a:cubicBezTo>
                  <a:pt x="1160201" y="0"/>
                  <a:pt x="1494830" y="334629"/>
                  <a:pt x="1494830" y="747415"/>
                </a:cubicBezTo>
                <a:cubicBezTo>
                  <a:pt x="1494830" y="1160201"/>
                  <a:pt x="1160201" y="1494830"/>
                  <a:pt x="747415" y="1494830"/>
                </a:cubicBezTo>
                <a:cubicBezTo>
                  <a:pt x="334629" y="1494830"/>
                  <a:pt x="0" y="1160201"/>
                  <a:pt x="0" y="747415"/>
                </a:cubicBezTo>
                <a:close/>
              </a:path>
            </a:pathLst>
          </a:custGeom>
          <a:solidFill>
            <a:schemeClr val="tx2">
              <a:lumMod val="20000"/>
              <a:lumOff val="80000"/>
            </a:schemeClr>
          </a:solidFill>
          <a:ln>
            <a:solidFill>
              <a:srgbClr val="0E0A99"/>
            </a:solidFill>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0503" tIns="240503" rIns="240503" bIns="240503" numCol="1" spcCol="1270" anchor="ctr" anchorCtr="0">
            <a:noAutofit/>
          </a:bodyPr>
          <a:lstStyle/>
          <a:p>
            <a:pPr lvl="0" algn="ctr" defTabSz="755650" rtl="0">
              <a:lnSpc>
                <a:spcPct val="90000"/>
              </a:lnSpc>
              <a:spcBef>
                <a:spcPct val="0"/>
              </a:spcBef>
              <a:spcAft>
                <a:spcPct val="35000"/>
              </a:spcAft>
            </a:pPr>
            <a:r>
              <a:rPr lang="en-US" sz="1700" b="1" kern="1200" dirty="0" smtClean="0">
                <a:solidFill>
                  <a:srgbClr val="800000"/>
                </a:solidFill>
              </a:rPr>
              <a:t>electronic monitoring</a:t>
            </a:r>
            <a:endParaRPr lang="en-US" sz="1700" kern="1200" dirty="0">
              <a:solidFill>
                <a:srgbClr val="800000"/>
              </a:solidFill>
            </a:endParaRPr>
          </a:p>
        </p:txBody>
      </p:sp>
      <p:sp>
        <p:nvSpPr>
          <p:cNvPr id="12" name="Freeform 11"/>
          <p:cNvSpPr/>
          <p:nvPr/>
        </p:nvSpPr>
        <p:spPr>
          <a:xfrm>
            <a:off x="2599184" y="3764943"/>
            <a:ext cx="1828800" cy="1828800"/>
          </a:xfrm>
          <a:custGeom>
            <a:avLst/>
            <a:gdLst>
              <a:gd name="connsiteX0" fmla="*/ 0 w 1327843"/>
              <a:gd name="connsiteY0" fmla="*/ 667391 h 1334782"/>
              <a:gd name="connsiteX1" fmla="*/ 663922 w 1327843"/>
              <a:gd name="connsiteY1" fmla="*/ 0 h 1334782"/>
              <a:gd name="connsiteX2" fmla="*/ 1327844 w 1327843"/>
              <a:gd name="connsiteY2" fmla="*/ 667391 h 1334782"/>
              <a:gd name="connsiteX3" fmla="*/ 663922 w 1327843"/>
              <a:gd name="connsiteY3" fmla="*/ 1334782 h 1334782"/>
              <a:gd name="connsiteX4" fmla="*/ 0 w 1327843"/>
              <a:gd name="connsiteY4" fmla="*/ 667391 h 1334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843" h="1334782">
                <a:moveTo>
                  <a:pt x="0" y="667391"/>
                </a:moveTo>
                <a:cubicBezTo>
                  <a:pt x="0" y="298801"/>
                  <a:pt x="297248" y="0"/>
                  <a:pt x="663922" y="0"/>
                </a:cubicBezTo>
                <a:cubicBezTo>
                  <a:pt x="1030596" y="0"/>
                  <a:pt x="1327844" y="298801"/>
                  <a:pt x="1327844" y="667391"/>
                </a:cubicBezTo>
                <a:cubicBezTo>
                  <a:pt x="1327844" y="1035981"/>
                  <a:pt x="1030596" y="1334782"/>
                  <a:pt x="663922" y="1334782"/>
                </a:cubicBezTo>
                <a:cubicBezTo>
                  <a:pt x="297248" y="1334782"/>
                  <a:pt x="0" y="1035981"/>
                  <a:pt x="0" y="667391"/>
                </a:cubicBezTo>
                <a:close/>
              </a:path>
            </a:pathLst>
          </a:custGeom>
          <a:solidFill>
            <a:schemeClr val="tx2">
              <a:lumMod val="20000"/>
              <a:lumOff val="80000"/>
            </a:schemeClr>
          </a:solidFill>
          <a:ln>
            <a:solidFill>
              <a:srgbClr val="0E0A99"/>
            </a:solidFill>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13508" tIns="214524" rIns="213508" bIns="214524" numCol="1" spcCol="1270" anchor="ctr" anchorCtr="0">
            <a:noAutofit/>
          </a:bodyPr>
          <a:lstStyle/>
          <a:p>
            <a:pPr lvl="0" algn="ctr" defTabSz="666750" rtl="0">
              <a:lnSpc>
                <a:spcPct val="90000"/>
              </a:lnSpc>
              <a:spcBef>
                <a:spcPct val="0"/>
              </a:spcBef>
              <a:spcAft>
                <a:spcPct val="35000"/>
              </a:spcAft>
            </a:pPr>
            <a:r>
              <a:rPr lang="en-US" sz="1500" b="1" kern="1200" dirty="0" smtClean="0">
                <a:solidFill>
                  <a:srgbClr val="800000"/>
                </a:solidFill>
              </a:rPr>
              <a:t>password guessing against single user</a:t>
            </a:r>
            <a:endParaRPr lang="en-US" sz="1500" kern="1200" dirty="0">
              <a:solidFill>
                <a:srgbClr val="800000"/>
              </a:solidFill>
            </a:endParaRPr>
          </a:p>
        </p:txBody>
      </p:sp>
      <p:sp>
        <p:nvSpPr>
          <p:cNvPr id="212994" name="Rectangle 2"/>
          <p:cNvSpPr>
            <a:spLocks noGrp="1" noChangeArrowheads="1"/>
          </p:cNvSpPr>
          <p:nvPr>
            <p:ph type="title"/>
          </p:nvPr>
        </p:nvSpPr>
        <p:spPr/>
        <p:txBody>
          <a:bodyPr/>
          <a:lstStyle/>
          <a:p>
            <a:r>
              <a:rPr lang="en-US" smtClean="0"/>
              <a:t>Password Vulnerabilities</a:t>
            </a:r>
            <a:endParaRPr lang="en-US" dirty="0"/>
          </a:p>
        </p:txBody>
      </p:sp>
      <p:sp>
        <p:nvSpPr>
          <p:cNvPr id="5" name="Freeform 4"/>
          <p:cNvSpPr/>
          <p:nvPr/>
        </p:nvSpPr>
        <p:spPr>
          <a:xfrm>
            <a:off x="323528" y="1668812"/>
            <a:ext cx="1828800" cy="1828800"/>
          </a:xfrm>
          <a:custGeom>
            <a:avLst/>
            <a:gdLst>
              <a:gd name="connsiteX0" fmla="*/ 0 w 1494829"/>
              <a:gd name="connsiteY0" fmla="*/ 747415 h 1494829"/>
              <a:gd name="connsiteX1" fmla="*/ 747415 w 1494829"/>
              <a:gd name="connsiteY1" fmla="*/ 0 h 1494829"/>
              <a:gd name="connsiteX2" fmla="*/ 1494830 w 1494829"/>
              <a:gd name="connsiteY2" fmla="*/ 747415 h 1494829"/>
              <a:gd name="connsiteX3" fmla="*/ 747415 w 1494829"/>
              <a:gd name="connsiteY3" fmla="*/ 1494830 h 1494829"/>
              <a:gd name="connsiteX4" fmla="*/ 0 w 1494829"/>
              <a:gd name="connsiteY4" fmla="*/ 747415 h 149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4829" h="1494829">
                <a:moveTo>
                  <a:pt x="0" y="747415"/>
                </a:moveTo>
                <a:cubicBezTo>
                  <a:pt x="0" y="334629"/>
                  <a:pt x="334629" y="0"/>
                  <a:pt x="747415" y="0"/>
                </a:cubicBezTo>
                <a:cubicBezTo>
                  <a:pt x="1160201" y="0"/>
                  <a:pt x="1494830" y="334629"/>
                  <a:pt x="1494830" y="747415"/>
                </a:cubicBezTo>
                <a:cubicBezTo>
                  <a:pt x="1494830" y="1160201"/>
                  <a:pt x="1160201" y="1494830"/>
                  <a:pt x="747415" y="1494830"/>
                </a:cubicBezTo>
                <a:cubicBezTo>
                  <a:pt x="334629" y="1494830"/>
                  <a:pt x="0" y="1160201"/>
                  <a:pt x="0" y="747415"/>
                </a:cubicBezTo>
                <a:close/>
              </a:path>
            </a:pathLst>
          </a:custGeom>
          <a:solidFill>
            <a:schemeClr val="tx2">
              <a:lumMod val="20000"/>
              <a:lumOff val="80000"/>
            </a:schemeClr>
          </a:solidFill>
          <a:ln>
            <a:solidFill>
              <a:srgbClr val="0E0A99"/>
            </a:solidFill>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0503" tIns="240503" rIns="240503" bIns="240503" numCol="1" spcCol="1270" anchor="ctr" anchorCtr="0">
            <a:noAutofit/>
          </a:bodyPr>
          <a:lstStyle/>
          <a:p>
            <a:pPr lvl="0" algn="ctr" defTabSz="755650" rtl="0">
              <a:lnSpc>
                <a:spcPct val="90000"/>
              </a:lnSpc>
              <a:spcBef>
                <a:spcPct val="0"/>
              </a:spcBef>
              <a:spcAft>
                <a:spcPct val="35000"/>
              </a:spcAft>
            </a:pPr>
            <a:r>
              <a:rPr lang="en-US" sz="1700" b="1" kern="1200" dirty="0" smtClean="0">
                <a:solidFill>
                  <a:srgbClr val="800000"/>
                </a:solidFill>
              </a:rPr>
              <a:t>offline dictionary attack</a:t>
            </a:r>
            <a:endParaRPr lang="en-US" sz="1700" kern="1200" dirty="0">
              <a:solidFill>
                <a:srgbClr val="800000"/>
              </a:solidFill>
            </a:endParaRPr>
          </a:p>
        </p:txBody>
      </p:sp>
      <p:sp>
        <p:nvSpPr>
          <p:cNvPr id="8" name="Freeform 7"/>
          <p:cNvSpPr/>
          <p:nvPr/>
        </p:nvSpPr>
        <p:spPr>
          <a:xfrm>
            <a:off x="450776" y="3764943"/>
            <a:ext cx="1828800" cy="1828800"/>
          </a:xfrm>
          <a:custGeom>
            <a:avLst/>
            <a:gdLst>
              <a:gd name="connsiteX0" fmla="*/ 0 w 1240331"/>
              <a:gd name="connsiteY0" fmla="*/ 591192 h 1182383"/>
              <a:gd name="connsiteX1" fmla="*/ 620166 w 1240331"/>
              <a:gd name="connsiteY1" fmla="*/ 0 h 1182383"/>
              <a:gd name="connsiteX2" fmla="*/ 1240332 w 1240331"/>
              <a:gd name="connsiteY2" fmla="*/ 591192 h 1182383"/>
              <a:gd name="connsiteX3" fmla="*/ 620166 w 1240331"/>
              <a:gd name="connsiteY3" fmla="*/ 1182384 h 1182383"/>
              <a:gd name="connsiteX4" fmla="*/ 0 w 1240331"/>
              <a:gd name="connsiteY4" fmla="*/ 591192 h 1182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331" h="1182383">
                <a:moveTo>
                  <a:pt x="0" y="591192"/>
                </a:moveTo>
                <a:cubicBezTo>
                  <a:pt x="0" y="264686"/>
                  <a:pt x="277658" y="0"/>
                  <a:pt x="620166" y="0"/>
                </a:cubicBezTo>
                <a:cubicBezTo>
                  <a:pt x="962674" y="0"/>
                  <a:pt x="1240332" y="264686"/>
                  <a:pt x="1240332" y="591192"/>
                </a:cubicBezTo>
                <a:cubicBezTo>
                  <a:pt x="1240332" y="917698"/>
                  <a:pt x="962674" y="1182384"/>
                  <a:pt x="620166" y="1182384"/>
                </a:cubicBezTo>
                <a:cubicBezTo>
                  <a:pt x="277658" y="1182384"/>
                  <a:pt x="0" y="917698"/>
                  <a:pt x="0" y="591192"/>
                </a:cubicBezTo>
                <a:close/>
              </a:path>
            </a:pathLst>
          </a:custGeom>
          <a:solidFill>
            <a:schemeClr val="tx2">
              <a:lumMod val="20000"/>
              <a:lumOff val="80000"/>
            </a:schemeClr>
          </a:solidFill>
          <a:ln>
            <a:solidFill>
              <a:srgbClr val="0E0A99"/>
            </a:solidFill>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00692" tIns="192206" rIns="200692" bIns="192206" numCol="1" spcCol="1270" anchor="ctr" anchorCtr="0">
            <a:noAutofit/>
          </a:bodyPr>
          <a:lstStyle/>
          <a:p>
            <a:pPr lvl="0" algn="ctr" defTabSz="666750" rtl="0">
              <a:lnSpc>
                <a:spcPct val="90000"/>
              </a:lnSpc>
              <a:spcBef>
                <a:spcPct val="0"/>
              </a:spcBef>
              <a:spcAft>
                <a:spcPct val="35000"/>
              </a:spcAft>
            </a:pPr>
            <a:r>
              <a:rPr lang="en-US" sz="1500" b="1" kern="1200" dirty="0" smtClean="0">
                <a:solidFill>
                  <a:srgbClr val="800000"/>
                </a:solidFill>
              </a:rPr>
              <a:t>specific account attack</a:t>
            </a:r>
            <a:endParaRPr lang="en-US" sz="1500" kern="1200" dirty="0">
              <a:solidFill>
                <a:srgbClr val="800000"/>
              </a:solidFill>
            </a:endParaRPr>
          </a:p>
        </p:txBody>
      </p:sp>
      <p:sp>
        <p:nvSpPr>
          <p:cNvPr id="10" name="Freeform 9"/>
          <p:cNvSpPr/>
          <p:nvPr/>
        </p:nvSpPr>
        <p:spPr>
          <a:xfrm>
            <a:off x="2596886" y="1668812"/>
            <a:ext cx="1828800" cy="1828800"/>
          </a:xfrm>
          <a:custGeom>
            <a:avLst/>
            <a:gdLst>
              <a:gd name="connsiteX0" fmla="*/ 0 w 1480242"/>
              <a:gd name="connsiteY0" fmla="*/ 667391 h 1334782"/>
              <a:gd name="connsiteX1" fmla="*/ 740121 w 1480242"/>
              <a:gd name="connsiteY1" fmla="*/ 0 h 1334782"/>
              <a:gd name="connsiteX2" fmla="*/ 1480242 w 1480242"/>
              <a:gd name="connsiteY2" fmla="*/ 667391 h 1334782"/>
              <a:gd name="connsiteX3" fmla="*/ 740121 w 1480242"/>
              <a:gd name="connsiteY3" fmla="*/ 1334782 h 1334782"/>
              <a:gd name="connsiteX4" fmla="*/ 0 w 1480242"/>
              <a:gd name="connsiteY4" fmla="*/ 667391 h 1334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242" h="1334782">
                <a:moveTo>
                  <a:pt x="0" y="667391"/>
                </a:moveTo>
                <a:cubicBezTo>
                  <a:pt x="0" y="298801"/>
                  <a:pt x="331363" y="0"/>
                  <a:pt x="740121" y="0"/>
                </a:cubicBezTo>
                <a:cubicBezTo>
                  <a:pt x="1148879" y="0"/>
                  <a:pt x="1480242" y="298801"/>
                  <a:pt x="1480242" y="667391"/>
                </a:cubicBezTo>
                <a:cubicBezTo>
                  <a:pt x="1480242" y="1035981"/>
                  <a:pt x="1148879" y="1334782"/>
                  <a:pt x="740121" y="1334782"/>
                </a:cubicBezTo>
                <a:cubicBezTo>
                  <a:pt x="331363" y="1334782"/>
                  <a:pt x="0" y="1035981"/>
                  <a:pt x="0" y="667391"/>
                </a:cubicBezTo>
                <a:close/>
              </a:path>
            </a:pathLst>
          </a:custGeom>
          <a:solidFill>
            <a:schemeClr val="tx2">
              <a:lumMod val="20000"/>
              <a:lumOff val="80000"/>
            </a:schemeClr>
          </a:solidFill>
          <a:ln>
            <a:solidFill>
              <a:srgbClr val="0E0A99"/>
            </a:solidFill>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35826" tIns="214524" rIns="235826" bIns="214524" numCol="1" spcCol="1270" anchor="ctr" anchorCtr="0">
            <a:noAutofit/>
          </a:bodyPr>
          <a:lstStyle/>
          <a:p>
            <a:pPr lvl="0" algn="ctr" defTabSz="666750" rtl="0">
              <a:lnSpc>
                <a:spcPct val="90000"/>
              </a:lnSpc>
              <a:spcBef>
                <a:spcPct val="0"/>
              </a:spcBef>
              <a:spcAft>
                <a:spcPct val="35000"/>
              </a:spcAft>
            </a:pPr>
            <a:r>
              <a:rPr lang="en-US" sz="1500" b="1" kern="1200" dirty="0" smtClean="0">
                <a:solidFill>
                  <a:srgbClr val="800000"/>
                </a:solidFill>
              </a:rPr>
              <a:t>popular password attack</a:t>
            </a:r>
            <a:endParaRPr lang="en-US" sz="1500" kern="1200" dirty="0">
              <a:solidFill>
                <a:srgbClr val="800000"/>
              </a:solidFill>
            </a:endParaRPr>
          </a:p>
        </p:txBody>
      </p:sp>
      <p:sp>
        <p:nvSpPr>
          <p:cNvPr id="14" name="Freeform 13"/>
          <p:cNvSpPr/>
          <p:nvPr/>
        </p:nvSpPr>
        <p:spPr>
          <a:xfrm>
            <a:off x="4847755" y="1668812"/>
            <a:ext cx="1828800" cy="1828800"/>
          </a:xfrm>
          <a:custGeom>
            <a:avLst/>
            <a:gdLst>
              <a:gd name="connsiteX0" fmla="*/ 0 w 1415354"/>
              <a:gd name="connsiteY0" fmla="*/ 667391 h 1334782"/>
              <a:gd name="connsiteX1" fmla="*/ 707677 w 1415354"/>
              <a:gd name="connsiteY1" fmla="*/ 0 h 1334782"/>
              <a:gd name="connsiteX2" fmla="*/ 1415354 w 1415354"/>
              <a:gd name="connsiteY2" fmla="*/ 667391 h 1334782"/>
              <a:gd name="connsiteX3" fmla="*/ 707677 w 1415354"/>
              <a:gd name="connsiteY3" fmla="*/ 1334782 h 1334782"/>
              <a:gd name="connsiteX4" fmla="*/ 0 w 1415354"/>
              <a:gd name="connsiteY4" fmla="*/ 667391 h 1334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354" h="1334782">
                <a:moveTo>
                  <a:pt x="0" y="667391"/>
                </a:moveTo>
                <a:cubicBezTo>
                  <a:pt x="0" y="298801"/>
                  <a:pt x="316838" y="0"/>
                  <a:pt x="707677" y="0"/>
                </a:cubicBezTo>
                <a:cubicBezTo>
                  <a:pt x="1098516" y="0"/>
                  <a:pt x="1415354" y="298801"/>
                  <a:pt x="1415354" y="667391"/>
                </a:cubicBezTo>
                <a:cubicBezTo>
                  <a:pt x="1415354" y="1035981"/>
                  <a:pt x="1098516" y="1334782"/>
                  <a:pt x="707677" y="1334782"/>
                </a:cubicBezTo>
                <a:cubicBezTo>
                  <a:pt x="316838" y="1334782"/>
                  <a:pt x="0" y="1035981"/>
                  <a:pt x="0" y="667391"/>
                </a:cubicBezTo>
                <a:close/>
              </a:path>
            </a:pathLst>
          </a:custGeom>
          <a:solidFill>
            <a:schemeClr val="tx2">
              <a:lumMod val="20000"/>
              <a:lumOff val="80000"/>
            </a:schemeClr>
          </a:solidFill>
          <a:ln>
            <a:solidFill>
              <a:srgbClr val="0E0A99"/>
            </a:solidFill>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26324" tIns="214524" rIns="226324" bIns="214524" numCol="1" spcCol="1270" anchor="ctr" anchorCtr="0">
            <a:noAutofit/>
          </a:bodyPr>
          <a:lstStyle/>
          <a:p>
            <a:pPr lvl="0" algn="ctr" defTabSz="666750" rtl="0">
              <a:lnSpc>
                <a:spcPct val="90000"/>
              </a:lnSpc>
              <a:spcBef>
                <a:spcPct val="0"/>
              </a:spcBef>
              <a:spcAft>
                <a:spcPct val="35000"/>
              </a:spcAft>
            </a:pPr>
            <a:r>
              <a:rPr lang="en-US" sz="1500" b="1" kern="1200" dirty="0" smtClean="0">
                <a:solidFill>
                  <a:srgbClr val="800000"/>
                </a:solidFill>
              </a:rPr>
              <a:t>workstation hijacking</a:t>
            </a:r>
            <a:endParaRPr lang="en-US" sz="1500" kern="1200" dirty="0">
              <a:solidFill>
                <a:srgbClr val="800000"/>
              </a:solidFill>
            </a:endParaRPr>
          </a:p>
        </p:txBody>
      </p:sp>
      <p:sp>
        <p:nvSpPr>
          <p:cNvPr id="16" name="Freeform 15"/>
          <p:cNvSpPr/>
          <p:nvPr/>
        </p:nvSpPr>
        <p:spPr>
          <a:xfrm>
            <a:off x="4847755" y="3764943"/>
            <a:ext cx="1828800" cy="1828800"/>
          </a:xfrm>
          <a:custGeom>
            <a:avLst/>
            <a:gdLst>
              <a:gd name="connsiteX0" fmla="*/ 0 w 1415354"/>
              <a:gd name="connsiteY0" fmla="*/ 667391 h 1334782"/>
              <a:gd name="connsiteX1" fmla="*/ 707677 w 1415354"/>
              <a:gd name="connsiteY1" fmla="*/ 0 h 1334782"/>
              <a:gd name="connsiteX2" fmla="*/ 1415354 w 1415354"/>
              <a:gd name="connsiteY2" fmla="*/ 667391 h 1334782"/>
              <a:gd name="connsiteX3" fmla="*/ 707677 w 1415354"/>
              <a:gd name="connsiteY3" fmla="*/ 1334782 h 1334782"/>
              <a:gd name="connsiteX4" fmla="*/ 0 w 1415354"/>
              <a:gd name="connsiteY4" fmla="*/ 667391 h 1334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354" h="1334782">
                <a:moveTo>
                  <a:pt x="0" y="667391"/>
                </a:moveTo>
                <a:cubicBezTo>
                  <a:pt x="0" y="298801"/>
                  <a:pt x="316838" y="0"/>
                  <a:pt x="707677" y="0"/>
                </a:cubicBezTo>
                <a:cubicBezTo>
                  <a:pt x="1098516" y="0"/>
                  <a:pt x="1415354" y="298801"/>
                  <a:pt x="1415354" y="667391"/>
                </a:cubicBezTo>
                <a:cubicBezTo>
                  <a:pt x="1415354" y="1035981"/>
                  <a:pt x="1098516" y="1334782"/>
                  <a:pt x="707677" y="1334782"/>
                </a:cubicBezTo>
                <a:cubicBezTo>
                  <a:pt x="316838" y="1334782"/>
                  <a:pt x="0" y="1035981"/>
                  <a:pt x="0" y="667391"/>
                </a:cubicBezTo>
                <a:close/>
              </a:path>
            </a:pathLst>
          </a:custGeom>
          <a:solidFill>
            <a:schemeClr val="tx2">
              <a:lumMod val="20000"/>
              <a:lumOff val="80000"/>
            </a:schemeClr>
          </a:solidFill>
          <a:ln>
            <a:solidFill>
              <a:srgbClr val="0E0A99"/>
            </a:solidFill>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26324" tIns="214524" rIns="226324" bIns="214524" numCol="1" spcCol="1270" anchor="ctr" anchorCtr="0">
            <a:noAutofit/>
          </a:bodyPr>
          <a:lstStyle/>
          <a:p>
            <a:pPr lvl="0" algn="ctr" defTabSz="666750" rtl="0">
              <a:lnSpc>
                <a:spcPct val="90000"/>
              </a:lnSpc>
              <a:spcBef>
                <a:spcPct val="0"/>
              </a:spcBef>
              <a:spcAft>
                <a:spcPct val="35000"/>
              </a:spcAft>
            </a:pPr>
            <a:r>
              <a:rPr lang="en-US" sz="1500" b="1" kern="1200" dirty="0" smtClean="0">
                <a:solidFill>
                  <a:srgbClr val="800000"/>
                </a:solidFill>
              </a:rPr>
              <a:t>exploiting user mistakes</a:t>
            </a:r>
            <a:endParaRPr lang="en-US" sz="1500" kern="1200" dirty="0">
              <a:solidFill>
                <a:srgbClr val="800000"/>
              </a:solidFill>
            </a:endParaRPr>
          </a:p>
        </p:txBody>
      </p:sp>
      <p:sp>
        <p:nvSpPr>
          <p:cNvPr id="18" name="Freeform 17"/>
          <p:cNvSpPr/>
          <p:nvPr/>
        </p:nvSpPr>
        <p:spPr>
          <a:xfrm>
            <a:off x="7177509" y="1668812"/>
            <a:ext cx="1828800" cy="1828800"/>
          </a:xfrm>
          <a:custGeom>
            <a:avLst/>
            <a:gdLst>
              <a:gd name="connsiteX0" fmla="*/ 0 w 1240331"/>
              <a:gd name="connsiteY0" fmla="*/ 667391 h 1334782"/>
              <a:gd name="connsiteX1" fmla="*/ 620166 w 1240331"/>
              <a:gd name="connsiteY1" fmla="*/ 0 h 1334782"/>
              <a:gd name="connsiteX2" fmla="*/ 1240332 w 1240331"/>
              <a:gd name="connsiteY2" fmla="*/ 667391 h 1334782"/>
              <a:gd name="connsiteX3" fmla="*/ 620166 w 1240331"/>
              <a:gd name="connsiteY3" fmla="*/ 1334782 h 1334782"/>
              <a:gd name="connsiteX4" fmla="*/ 0 w 1240331"/>
              <a:gd name="connsiteY4" fmla="*/ 667391 h 1334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331" h="1334782">
                <a:moveTo>
                  <a:pt x="0" y="667391"/>
                </a:moveTo>
                <a:cubicBezTo>
                  <a:pt x="0" y="298801"/>
                  <a:pt x="277658" y="0"/>
                  <a:pt x="620166" y="0"/>
                </a:cubicBezTo>
                <a:cubicBezTo>
                  <a:pt x="962674" y="0"/>
                  <a:pt x="1240332" y="298801"/>
                  <a:pt x="1240332" y="667391"/>
                </a:cubicBezTo>
                <a:cubicBezTo>
                  <a:pt x="1240332" y="1035981"/>
                  <a:pt x="962674" y="1334782"/>
                  <a:pt x="620166" y="1334782"/>
                </a:cubicBezTo>
                <a:cubicBezTo>
                  <a:pt x="277658" y="1334782"/>
                  <a:pt x="0" y="1035981"/>
                  <a:pt x="0" y="667391"/>
                </a:cubicBezTo>
                <a:close/>
              </a:path>
            </a:pathLst>
          </a:custGeom>
          <a:solidFill>
            <a:schemeClr val="tx2">
              <a:lumMod val="20000"/>
              <a:lumOff val="80000"/>
            </a:schemeClr>
          </a:solidFill>
          <a:ln>
            <a:solidFill>
              <a:srgbClr val="0E0A99"/>
            </a:solidFill>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00692" tIns="214524" rIns="200692" bIns="214524" numCol="1" spcCol="1270" anchor="ctr" anchorCtr="0">
            <a:noAutofit/>
          </a:bodyPr>
          <a:lstStyle/>
          <a:p>
            <a:pPr lvl="0" algn="ctr" defTabSz="666750" rtl="0">
              <a:lnSpc>
                <a:spcPct val="90000"/>
              </a:lnSpc>
              <a:spcBef>
                <a:spcPct val="0"/>
              </a:spcBef>
              <a:spcAft>
                <a:spcPct val="35000"/>
              </a:spcAft>
            </a:pPr>
            <a:r>
              <a:rPr lang="en-US" sz="1500" b="1" kern="1200" dirty="0" smtClean="0">
                <a:solidFill>
                  <a:srgbClr val="800000"/>
                </a:solidFill>
              </a:rPr>
              <a:t>exploiting multiple password use</a:t>
            </a:r>
            <a:endParaRPr lang="en-US" sz="1500" kern="1200" dirty="0">
              <a:solidFill>
                <a:srgbClr val="800000"/>
              </a:solidFill>
            </a:endParaRPr>
          </a:p>
        </p:txBody>
      </p:sp>
    </p:spTree>
    <p:extLst>
      <p:ext uri="{BB962C8B-B14F-4D97-AF65-F5344CB8AC3E}">
        <p14:creationId xmlns:p14="http://schemas.microsoft.com/office/powerpoint/2010/main" val="2866917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ppt_w</p:attrName>
                                        </p:attrNameLst>
                                      </p:cBhvr>
                                      <p:tavLst>
                                        <p:tav tm="0">
                                          <p:val>
                                            <p:fltVal val="0"/>
                                          </p:val>
                                        </p:tav>
                                        <p:tav tm="100000">
                                          <p:val>
                                            <p:strVal val="#ppt_w"/>
                                          </p:val>
                                        </p:tav>
                                      </p:tavLst>
                                    </p:anim>
                                    <p:anim calcmode="lin" valueType="num">
                                      <p:cBhvr>
                                        <p:cTn id="36" dur="500" fill="hold"/>
                                        <p:tgtEl>
                                          <p:spTgt spid="14"/>
                                        </p:tgtEl>
                                        <p:attrNameLst>
                                          <p:attrName>ppt_h</p:attrName>
                                        </p:attrNameLst>
                                      </p:cBhvr>
                                      <p:tavLst>
                                        <p:tav tm="0">
                                          <p:val>
                                            <p:fltVal val="0"/>
                                          </p:val>
                                        </p:tav>
                                        <p:tav tm="100000">
                                          <p:val>
                                            <p:strVal val="#ppt_h"/>
                                          </p:val>
                                        </p:tav>
                                      </p:tavLst>
                                    </p:anim>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p:cTn id="42" dur="500" fill="hold"/>
                                        <p:tgtEl>
                                          <p:spTgt spid="16"/>
                                        </p:tgtEl>
                                        <p:attrNameLst>
                                          <p:attrName>ppt_w</p:attrName>
                                        </p:attrNameLst>
                                      </p:cBhvr>
                                      <p:tavLst>
                                        <p:tav tm="0">
                                          <p:val>
                                            <p:fltVal val="0"/>
                                          </p:val>
                                        </p:tav>
                                        <p:tav tm="100000">
                                          <p:val>
                                            <p:strVal val="#ppt_w"/>
                                          </p:val>
                                        </p:tav>
                                      </p:tavLst>
                                    </p:anim>
                                    <p:anim calcmode="lin" valueType="num">
                                      <p:cBhvr>
                                        <p:cTn id="43" dur="500" fill="hold"/>
                                        <p:tgtEl>
                                          <p:spTgt spid="16"/>
                                        </p:tgtEl>
                                        <p:attrNameLst>
                                          <p:attrName>ppt_h</p:attrName>
                                        </p:attrNameLst>
                                      </p:cBhvr>
                                      <p:tavLst>
                                        <p:tav tm="0">
                                          <p:val>
                                            <p:fltVal val="0"/>
                                          </p:val>
                                        </p:tav>
                                        <p:tav tm="100000">
                                          <p:val>
                                            <p:strVal val="#ppt_h"/>
                                          </p:val>
                                        </p:tav>
                                      </p:tavLst>
                                    </p:anim>
                                    <p:animEffect transition="in" filter="fade">
                                      <p:cBhvr>
                                        <p:cTn id="44" dur="500"/>
                                        <p:tgtEl>
                                          <p:spTgt spid="16"/>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p:cTn id="49" dur="500" fill="hold"/>
                                        <p:tgtEl>
                                          <p:spTgt spid="18"/>
                                        </p:tgtEl>
                                        <p:attrNameLst>
                                          <p:attrName>ppt_w</p:attrName>
                                        </p:attrNameLst>
                                      </p:cBhvr>
                                      <p:tavLst>
                                        <p:tav tm="0">
                                          <p:val>
                                            <p:fltVal val="0"/>
                                          </p:val>
                                        </p:tav>
                                        <p:tav tm="100000">
                                          <p:val>
                                            <p:strVal val="#ppt_w"/>
                                          </p:val>
                                        </p:tav>
                                      </p:tavLst>
                                    </p:anim>
                                    <p:anim calcmode="lin" valueType="num">
                                      <p:cBhvr>
                                        <p:cTn id="50" dur="500" fill="hold"/>
                                        <p:tgtEl>
                                          <p:spTgt spid="18"/>
                                        </p:tgtEl>
                                        <p:attrNameLst>
                                          <p:attrName>ppt_h</p:attrName>
                                        </p:attrNameLst>
                                      </p:cBhvr>
                                      <p:tavLst>
                                        <p:tav tm="0">
                                          <p:val>
                                            <p:fltVal val="0"/>
                                          </p:val>
                                        </p:tav>
                                        <p:tav tm="100000">
                                          <p:val>
                                            <p:strVal val="#ppt_h"/>
                                          </p:val>
                                        </p:tav>
                                      </p:tavLst>
                                    </p:anim>
                                    <p:animEffect transition="in" filter="fade">
                                      <p:cBhvr>
                                        <p:cTn id="51" dur="500"/>
                                        <p:tgtEl>
                                          <p:spTgt spid="18"/>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20"/>
                                        </p:tgtEl>
                                        <p:attrNameLst>
                                          <p:attrName>style.visibility</p:attrName>
                                        </p:attrNameLst>
                                      </p:cBhvr>
                                      <p:to>
                                        <p:strVal val="visible"/>
                                      </p:to>
                                    </p:set>
                                    <p:anim calcmode="lin" valueType="num">
                                      <p:cBhvr>
                                        <p:cTn id="56" dur="500" fill="hold"/>
                                        <p:tgtEl>
                                          <p:spTgt spid="20"/>
                                        </p:tgtEl>
                                        <p:attrNameLst>
                                          <p:attrName>ppt_w</p:attrName>
                                        </p:attrNameLst>
                                      </p:cBhvr>
                                      <p:tavLst>
                                        <p:tav tm="0">
                                          <p:val>
                                            <p:fltVal val="0"/>
                                          </p:val>
                                        </p:tav>
                                        <p:tav tm="100000">
                                          <p:val>
                                            <p:strVal val="#ppt_w"/>
                                          </p:val>
                                        </p:tav>
                                      </p:tavLst>
                                    </p:anim>
                                    <p:anim calcmode="lin" valueType="num">
                                      <p:cBhvr>
                                        <p:cTn id="57" dur="500" fill="hold"/>
                                        <p:tgtEl>
                                          <p:spTgt spid="20"/>
                                        </p:tgtEl>
                                        <p:attrNameLst>
                                          <p:attrName>ppt_h</p:attrName>
                                        </p:attrNameLst>
                                      </p:cBhvr>
                                      <p:tavLst>
                                        <p:tav tm="0">
                                          <p:val>
                                            <p:fltVal val="0"/>
                                          </p:val>
                                        </p:tav>
                                        <p:tav tm="100000">
                                          <p:val>
                                            <p:strVal val="#ppt_h"/>
                                          </p:val>
                                        </p:tav>
                                      </p:tavLst>
                                    </p:anim>
                                    <p:animEffect transition="in" filter="fade">
                                      <p:cBhvr>
                                        <p:cTn id="5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2" grpId="0" animBg="1"/>
      <p:bldP spid="5" grpId="0" animBg="1"/>
      <p:bldP spid="8" grpId="0" animBg="1"/>
      <p:bldP spid="10" grpId="0" animBg="1"/>
      <p:bldP spid="14" grpId="0" animBg="1"/>
      <p:bldP spid="16" grpId="0" animBg="1"/>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smtClean="0"/>
              <a:t>Countermeasures</a:t>
            </a:r>
            <a:endParaRPr lang="en-US" dirty="0"/>
          </a:p>
        </p:txBody>
      </p:sp>
      <p:sp>
        <p:nvSpPr>
          <p:cNvPr id="215043" name="Rectangle 3"/>
          <p:cNvSpPr>
            <a:spLocks noGrp="1" noChangeArrowheads="1"/>
          </p:cNvSpPr>
          <p:nvPr>
            <p:ph idx="1"/>
          </p:nvPr>
        </p:nvSpPr>
        <p:spPr>
          <a:xfrm>
            <a:off x="457200" y="1295401"/>
            <a:ext cx="8507288" cy="4830763"/>
          </a:xfrm>
        </p:spPr>
        <p:txBody>
          <a:bodyPr/>
          <a:lstStyle/>
          <a:p>
            <a:r>
              <a:rPr lang="en-US" sz="2800" dirty="0" smtClean="0"/>
              <a:t>controls to prevent unauthorized access to password file</a:t>
            </a:r>
          </a:p>
          <a:p>
            <a:r>
              <a:rPr lang="en-US" sz="2800" dirty="0" smtClean="0"/>
              <a:t>intrusion detection measures</a:t>
            </a:r>
          </a:p>
          <a:p>
            <a:r>
              <a:rPr lang="en-US" sz="2800" dirty="0" smtClean="0"/>
              <a:t>rapid reissuance of compromised passwords</a:t>
            </a:r>
          </a:p>
          <a:p>
            <a:r>
              <a:rPr lang="en-US" sz="2800" dirty="0" smtClean="0"/>
              <a:t>account lockout mechanisms</a:t>
            </a:r>
          </a:p>
          <a:p>
            <a:r>
              <a:rPr lang="en-US" sz="2800" dirty="0" smtClean="0"/>
              <a:t>policies to inhibit users from selecting common passwords </a:t>
            </a:r>
          </a:p>
          <a:p>
            <a:r>
              <a:rPr lang="en-US" sz="2800" dirty="0" smtClean="0"/>
              <a:t>training in and enforcement of password policies</a:t>
            </a:r>
          </a:p>
          <a:p>
            <a:r>
              <a:rPr lang="en-US" sz="2800" dirty="0" smtClean="0"/>
              <a:t>automatic workstation logout</a:t>
            </a:r>
          </a:p>
          <a:p>
            <a:r>
              <a:rPr lang="en-US" sz="2800" dirty="0" smtClean="0"/>
              <a:t>policies against similar passwords on network devices</a:t>
            </a:r>
          </a:p>
        </p:txBody>
      </p:sp>
    </p:spTree>
    <p:extLst>
      <p:ext uri="{BB962C8B-B14F-4D97-AF65-F5344CB8AC3E}">
        <p14:creationId xmlns:p14="http://schemas.microsoft.com/office/powerpoint/2010/main" val="2721182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15043">
                                            <p:txEl>
                                              <p:pRg st="0" end="0"/>
                                            </p:txEl>
                                          </p:spTgt>
                                        </p:tgtEl>
                                        <p:attrNameLst>
                                          <p:attrName>style.visibility</p:attrName>
                                        </p:attrNameLst>
                                      </p:cBhvr>
                                      <p:to>
                                        <p:strVal val="visible"/>
                                      </p:to>
                                    </p:set>
                                    <p:animEffect transition="in" filter="randombar(horizontal)">
                                      <p:cBhvr>
                                        <p:cTn id="7" dur="500"/>
                                        <p:tgtEl>
                                          <p:spTgt spid="215043">
                                            <p:txEl>
                                              <p:pRg st="0" end="0"/>
                                            </p:txEl>
                                          </p:spTgt>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215043">
                                            <p:txEl>
                                              <p:pRg st="1" end="1"/>
                                            </p:txEl>
                                          </p:spTgt>
                                        </p:tgtEl>
                                        <p:attrNameLst>
                                          <p:attrName>style.visibility</p:attrName>
                                        </p:attrNameLst>
                                      </p:cBhvr>
                                      <p:to>
                                        <p:strVal val="visible"/>
                                      </p:to>
                                    </p:set>
                                    <p:animEffect transition="in" filter="randombar(horizontal)">
                                      <p:cBhvr>
                                        <p:cTn id="11" dur="500"/>
                                        <p:tgtEl>
                                          <p:spTgt spid="215043">
                                            <p:txEl>
                                              <p:pRg st="1" end="1"/>
                                            </p:txEl>
                                          </p:spTgt>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215043">
                                            <p:txEl>
                                              <p:pRg st="2" end="2"/>
                                            </p:txEl>
                                          </p:spTgt>
                                        </p:tgtEl>
                                        <p:attrNameLst>
                                          <p:attrName>style.visibility</p:attrName>
                                        </p:attrNameLst>
                                      </p:cBhvr>
                                      <p:to>
                                        <p:strVal val="visible"/>
                                      </p:to>
                                    </p:set>
                                    <p:animEffect transition="in" filter="randombar(horizontal)">
                                      <p:cBhvr>
                                        <p:cTn id="15" dur="500"/>
                                        <p:tgtEl>
                                          <p:spTgt spid="215043">
                                            <p:txEl>
                                              <p:pRg st="2" end="2"/>
                                            </p:txEl>
                                          </p:spTgt>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215043">
                                            <p:txEl>
                                              <p:pRg st="3" end="3"/>
                                            </p:txEl>
                                          </p:spTgt>
                                        </p:tgtEl>
                                        <p:attrNameLst>
                                          <p:attrName>style.visibility</p:attrName>
                                        </p:attrNameLst>
                                      </p:cBhvr>
                                      <p:to>
                                        <p:strVal val="visible"/>
                                      </p:to>
                                    </p:set>
                                    <p:animEffect transition="in" filter="randombar(horizontal)">
                                      <p:cBhvr>
                                        <p:cTn id="19" dur="500"/>
                                        <p:tgtEl>
                                          <p:spTgt spid="215043">
                                            <p:txEl>
                                              <p:pRg st="3" end="3"/>
                                            </p:txEl>
                                          </p:spTgt>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215043">
                                            <p:txEl>
                                              <p:pRg st="4" end="4"/>
                                            </p:txEl>
                                          </p:spTgt>
                                        </p:tgtEl>
                                        <p:attrNameLst>
                                          <p:attrName>style.visibility</p:attrName>
                                        </p:attrNameLst>
                                      </p:cBhvr>
                                      <p:to>
                                        <p:strVal val="visible"/>
                                      </p:to>
                                    </p:set>
                                    <p:animEffect transition="in" filter="randombar(horizontal)">
                                      <p:cBhvr>
                                        <p:cTn id="23" dur="500"/>
                                        <p:tgtEl>
                                          <p:spTgt spid="215043">
                                            <p:txEl>
                                              <p:pRg st="4" end="4"/>
                                            </p:txEl>
                                          </p:spTgt>
                                        </p:tgtEl>
                                      </p:cBhvr>
                                    </p:animEffect>
                                  </p:childTnLst>
                                </p:cTn>
                              </p:par>
                            </p:childTnLst>
                          </p:cTn>
                        </p:par>
                        <p:par>
                          <p:cTn id="24" fill="hold">
                            <p:stCondLst>
                              <p:cond delay="2500"/>
                            </p:stCondLst>
                            <p:childTnLst>
                              <p:par>
                                <p:cTn id="25" presetID="14" presetClass="entr" presetSubtype="10" fill="hold" nodeType="afterEffect">
                                  <p:stCondLst>
                                    <p:cond delay="0"/>
                                  </p:stCondLst>
                                  <p:childTnLst>
                                    <p:set>
                                      <p:cBhvr>
                                        <p:cTn id="26" dur="1" fill="hold">
                                          <p:stCondLst>
                                            <p:cond delay="0"/>
                                          </p:stCondLst>
                                        </p:cTn>
                                        <p:tgtEl>
                                          <p:spTgt spid="215043">
                                            <p:txEl>
                                              <p:pRg st="5" end="5"/>
                                            </p:txEl>
                                          </p:spTgt>
                                        </p:tgtEl>
                                        <p:attrNameLst>
                                          <p:attrName>style.visibility</p:attrName>
                                        </p:attrNameLst>
                                      </p:cBhvr>
                                      <p:to>
                                        <p:strVal val="visible"/>
                                      </p:to>
                                    </p:set>
                                    <p:animEffect transition="in" filter="randombar(horizontal)">
                                      <p:cBhvr>
                                        <p:cTn id="27" dur="500"/>
                                        <p:tgtEl>
                                          <p:spTgt spid="215043">
                                            <p:txEl>
                                              <p:pRg st="5" end="5"/>
                                            </p:txEl>
                                          </p:spTgt>
                                        </p:tgtEl>
                                      </p:cBhvr>
                                    </p:animEffect>
                                  </p:childTnLst>
                                </p:cTn>
                              </p:par>
                            </p:childTnLst>
                          </p:cTn>
                        </p:par>
                        <p:par>
                          <p:cTn id="28" fill="hold">
                            <p:stCondLst>
                              <p:cond delay="3000"/>
                            </p:stCondLst>
                            <p:childTnLst>
                              <p:par>
                                <p:cTn id="29" presetID="14" presetClass="entr" presetSubtype="10" fill="hold" nodeType="afterEffect">
                                  <p:stCondLst>
                                    <p:cond delay="0"/>
                                  </p:stCondLst>
                                  <p:childTnLst>
                                    <p:set>
                                      <p:cBhvr>
                                        <p:cTn id="30" dur="1" fill="hold">
                                          <p:stCondLst>
                                            <p:cond delay="0"/>
                                          </p:stCondLst>
                                        </p:cTn>
                                        <p:tgtEl>
                                          <p:spTgt spid="215043">
                                            <p:txEl>
                                              <p:pRg st="6" end="6"/>
                                            </p:txEl>
                                          </p:spTgt>
                                        </p:tgtEl>
                                        <p:attrNameLst>
                                          <p:attrName>style.visibility</p:attrName>
                                        </p:attrNameLst>
                                      </p:cBhvr>
                                      <p:to>
                                        <p:strVal val="visible"/>
                                      </p:to>
                                    </p:set>
                                    <p:animEffect transition="in" filter="randombar(horizontal)">
                                      <p:cBhvr>
                                        <p:cTn id="31" dur="500"/>
                                        <p:tgtEl>
                                          <p:spTgt spid="215043">
                                            <p:txEl>
                                              <p:pRg st="6" end="6"/>
                                            </p:txEl>
                                          </p:spTgt>
                                        </p:tgtEl>
                                      </p:cBhvr>
                                    </p:animEffect>
                                  </p:childTnLst>
                                </p:cTn>
                              </p:par>
                            </p:childTnLst>
                          </p:cTn>
                        </p:par>
                        <p:par>
                          <p:cTn id="32" fill="hold">
                            <p:stCondLst>
                              <p:cond delay="3500"/>
                            </p:stCondLst>
                            <p:childTnLst>
                              <p:par>
                                <p:cTn id="33" presetID="14" presetClass="entr" presetSubtype="10" fill="hold" nodeType="afterEffect">
                                  <p:stCondLst>
                                    <p:cond delay="0"/>
                                  </p:stCondLst>
                                  <p:childTnLst>
                                    <p:set>
                                      <p:cBhvr>
                                        <p:cTn id="34" dur="1" fill="hold">
                                          <p:stCondLst>
                                            <p:cond delay="0"/>
                                          </p:stCondLst>
                                        </p:cTn>
                                        <p:tgtEl>
                                          <p:spTgt spid="215043">
                                            <p:txEl>
                                              <p:pRg st="7" end="7"/>
                                            </p:txEl>
                                          </p:spTgt>
                                        </p:tgtEl>
                                        <p:attrNameLst>
                                          <p:attrName>style.visibility</p:attrName>
                                        </p:attrNameLst>
                                      </p:cBhvr>
                                      <p:to>
                                        <p:strVal val="visible"/>
                                      </p:to>
                                    </p:set>
                                    <p:animEffect transition="in" filter="randombar(horizontal)">
                                      <p:cBhvr>
                                        <p:cTn id="35" dur="500"/>
                                        <p:tgtEl>
                                          <p:spTgt spid="21504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idx="4294967295"/>
          </p:nvPr>
        </p:nvSpPr>
        <p:spPr>
          <a:xfrm>
            <a:off x="-252536" y="476672"/>
            <a:ext cx="4211502" cy="3600400"/>
          </a:xfrm>
        </p:spPr>
        <p:txBody>
          <a:bodyPr/>
          <a:lstStyle/>
          <a:p>
            <a:pPr eaLnBrk="1" fontAlgn="auto" hangingPunct="1">
              <a:spcAft>
                <a:spcPts val="0"/>
              </a:spcAft>
              <a:defRPr/>
            </a:pPr>
            <a:r>
              <a:rPr lang="en-US" dirty="0">
                <a:solidFill>
                  <a:schemeClr val="accent1"/>
                </a:solidFill>
                <a:ea typeface="+mj-ea"/>
                <a:cs typeface="+mj-cs"/>
              </a:rPr>
              <a:t>Use of Hashed Passwords</a:t>
            </a:r>
          </a:p>
        </p:txBody>
      </p:sp>
      <p:pic>
        <p:nvPicPr>
          <p:cNvPr id="31748" name="Picture 4"/>
          <p:cNvPicPr>
            <a:picLocks noChangeAspect="1"/>
          </p:cNvPicPr>
          <p:nvPr/>
        </p:nvPicPr>
        <p:blipFill>
          <a:blip r:embed="rId3"/>
          <a:srcRect/>
          <a:stretch>
            <a:fillRect/>
          </a:stretch>
        </p:blipFill>
        <p:spPr bwMode="auto">
          <a:xfrm rot="-337459">
            <a:off x="560749" y="-94029"/>
            <a:ext cx="1676400" cy="1984375"/>
          </a:xfrm>
          <a:prstGeom prst="rect">
            <a:avLst/>
          </a:prstGeom>
          <a:noFill/>
          <a:ln w="9525">
            <a:noFill/>
            <a:miter lim="800000"/>
            <a:headEnd/>
            <a:tailEnd/>
          </a:ln>
        </p:spPr>
      </p:pic>
      <p:sp>
        <p:nvSpPr>
          <p:cNvPr id="2" name="TextBox 1"/>
          <p:cNvSpPr txBox="1"/>
          <p:nvPr/>
        </p:nvSpPr>
        <p:spPr>
          <a:xfrm>
            <a:off x="107504" y="3120057"/>
            <a:ext cx="3600400" cy="3693319"/>
          </a:xfrm>
          <a:prstGeom prst="rect">
            <a:avLst/>
          </a:prstGeom>
          <a:noFill/>
        </p:spPr>
        <p:txBody>
          <a:bodyPr wrap="square" rtlCol="0">
            <a:spAutoFit/>
          </a:bodyPr>
          <a:lstStyle/>
          <a:p>
            <a:pPr marL="285750" indent="-285750">
              <a:buFont typeface="Arial" pitchFamily="34" charset="0"/>
              <a:buChar char="•"/>
            </a:pPr>
            <a:r>
              <a:rPr lang="en-US" dirty="0" smtClean="0"/>
              <a:t>prevents </a:t>
            </a:r>
            <a:r>
              <a:rPr lang="en-US" dirty="0"/>
              <a:t>duplicate passwords from being visible in the password file. </a:t>
            </a:r>
          </a:p>
          <a:p>
            <a:pPr marL="285750" indent="-285750">
              <a:buFont typeface="Arial" pitchFamily="34" charset="0"/>
              <a:buChar char="•"/>
            </a:pPr>
            <a:r>
              <a:rPr lang="en-US" dirty="0" smtClean="0"/>
              <a:t>greatly </a:t>
            </a:r>
            <a:r>
              <a:rPr lang="en-US" dirty="0"/>
              <a:t>increases the difficulty of offline dictionary attacks. For a salt </a:t>
            </a:r>
            <a:r>
              <a:rPr lang="en-US" dirty="0" smtClean="0"/>
              <a:t>of length </a:t>
            </a:r>
            <a:r>
              <a:rPr lang="en-US" i="1" dirty="0"/>
              <a:t>b bits, the number of possible passwords is increased by a factor of </a:t>
            </a:r>
            <a:r>
              <a:rPr lang="en-US" i="1" dirty="0" smtClean="0"/>
              <a:t>2</a:t>
            </a:r>
            <a:r>
              <a:rPr lang="en-US" i="1" baseline="30000" dirty="0" smtClean="0"/>
              <a:t>b</a:t>
            </a:r>
            <a:r>
              <a:rPr lang="en-US" i="1" dirty="0"/>
              <a:t>.</a:t>
            </a:r>
            <a:endParaRPr lang="en-US" dirty="0"/>
          </a:p>
          <a:p>
            <a:pPr marL="285750" indent="-285750">
              <a:buFont typeface="Arial" pitchFamily="34" charset="0"/>
              <a:buChar char="•"/>
            </a:pPr>
            <a:r>
              <a:rPr lang="en-US" dirty="0" smtClean="0"/>
              <a:t>becomes </a:t>
            </a:r>
            <a:r>
              <a:rPr lang="en-US" dirty="0"/>
              <a:t>nearly impossible to find out whether a person with passwords </a:t>
            </a:r>
            <a:r>
              <a:rPr lang="en-US" dirty="0" smtClean="0"/>
              <a:t>on two </a:t>
            </a:r>
            <a:r>
              <a:rPr lang="en-US" dirty="0"/>
              <a:t>or more systems has used the same password on all of them.</a:t>
            </a:r>
          </a:p>
        </p:txBody>
      </p:sp>
      <p:pic>
        <p:nvPicPr>
          <p:cNvPr id="3" name="Picture 2"/>
          <p:cNvPicPr>
            <a:picLocks noChangeAspect="1"/>
          </p:cNvPicPr>
          <p:nvPr/>
        </p:nvPicPr>
        <p:blipFill>
          <a:blip r:embed="rId4"/>
          <a:stretch>
            <a:fillRect/>
          </a:stretch>
        </p:blipFill>
        <p:spPr>
          <a:xfrm>
            <a:off x="4427984" y="148257"/>
            <a:ext cx="4575412" cy="3144336"/>
          </a:xfrm>
          <a:prstGeom prst="rect">
            <a:avLst/>
          </a:prstGeom>
        </p:spPr>
      </p:pic>
      <p:pic>
        <p:nvPicPr>
          <p:cNvPr id="4" name="Picture 3"/>
          <p:cNvPicPr>
            <a:picLocks noChangeAspect="1"/>
          </p:cNvPicPr>
          <p:nvPr/>
        </p:nvPicPr>
        <p:blipFill>
          <a:blip r:embed="rId5"/>
          <a:stretch>
            <a:fillRect/>
          </a:stretch>
        </p:blipFill>
        <p:spPr>
          <a:xfrm>
            <a:off x="3951322" y="3212976"/>
            <a:ext cx="5229190" cy="3672408"/>
          </a:xfrm>
          <a:prstGeom prst="rect">
            <a:avLst/>
          </a:prstGeom>
        </p:spPr>
      </p:pic>
    </p:spTree>
    <p:extLst>
      <p:ext uri="{BB962C8B-B14F-4D97-AF65-F5344CB8AC3E}">
        <p14:creationId xmlns:p14="http://schemas.microsoft.com/office/powerpoint/2010/main" val="22352092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1748"/>
                                        </p:tgtEl>
                                        <p:attrNameLst>
                                          <p:attrName>style.visibility</p:attrName>
                                        </p:attrNameLst>
                                      </p:cBhvr>
                                      <p:to>
                                        <p:strVal val="visible"/>
                                      </p:to>
                                    </p:set>
                                    <p:anim calcmode="lin" valueType="num">
                                      <p:cBhvr>
                                        <p:cTn id="7" dur="500" fill="hold"/>
                                        <p:tgtEl>
                                          <p:spTgt spid="31748"/>
                                        </p:tgtEl>
                                        <p:attrNameLst>
                                          <p:attrName>ppt_w</p:attrName>
                                        </p:attrNameLst>
                                      </p:cBhvr>
                                      <p:tavLst>
                                        <p:tav tm="0">
                                          <p:val>
                                            <p:fltVal val="0"/>
                                          </p:val>
                                        </p:tav>
                                        <p:tav tm="100000">
                                          <p:val>
                                            <p:strVal val="#ppt_w"/>
                                          </p:val>
                                        </p:tav>
                                      </p:tavLst>
                                    </p:anim>
                                    <p:anim calcmode="lin" valueType="num">
                                      <p:cBhvr>
                                        <p:cTn id="8" dur="500" fill="hold"/>
                                        <p:tgtEl>
                                          <p:spTgt spid="31748"/>
                                        </p:tgtEl>
                                        <p:attrNameLst>
                                          <p:attrName>ppt_h</p:attrName>
                                        </p:attrNameLst>
                                      </p:cBhvr>
                                      <p:tavLst>
                                        <p:tav tm="0">
                                          <p:val>
                                            <p:fltVal val="0"/>
                                          </p:val>
                                        </p:tav>
                                        <p:tav tm="100000">
                                          <p:val>
                                            <p:strVal val="#ppt_h"/>
                                          </p:val>
                                        </p:tav>
                                      </p:tavLst>
                                    </p:anim>
                                    <p:animEffect transition="in" filter="fade">
                                      <p:cBhvr>
                                        <p:cTn id="9" dur="500"/>
                                        <p:tgtEl>
                                          <p:spTgt spid="3174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par>
                                <p:cTn id="17" presetID="14" presetClass="entr" presetSubtype="10" fill="hold" nodeType="with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animEffect transition="in" filter="randombar(horizontal)">
                                      <p:cBhvr>
                                        <p:cTn id="19" dur="500"/>
                                        <p:tgtEl>
                                          <p:spTgt spid="2">
                                            <p:txEl>
                                              <p:pRg st="0" end="0"/>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2">
                                            <p:txEl>
                                              <p:pRg st="1" end="1"/>
                                            </p:txEl>
                                          </p:spTgt>
                                        </p:tgtEl>
                                        <p:attrNameLst>
                                          <p:attrName>style.visibility</p:attrName>
                                        </p:attrNameLst>
                                      </p:cBhvr>
                                      <p:to>
                                        <p:strVal val="visible"/>
                                      </p:to>
                                    </p:set>
                                    <p:animEffect transition="in" filter="randombar(horizontal)">
                                      <p:cBhvr>
                                        <p:cTn id="22" dur="500"/>
                                        <p:tgtEl>
                                          <p:spTgt spid="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randombar(horizontal)">
                                      <p:cBhvr>
                                        <p:cTn id="27" dur="500"/>
                                        <p:tgtEl>
                                          <p:spTgt spid="2">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p:cTn id="32" dur="500" fill="hold"/>
                                        <p:tgtEl>
                                          <p:spTgt spid="4"/>
                                        </p:tgtEl>
                                        <p:attrNameLst>
                                          <p:attrName>ppt_w</p:attrName>
                                        </p:attrNameLst>
                                      </p:cBhvr>
                                      <p:tavLst>
                                        <p:tav tm="0">
                                          <p:val>
                                            <p:fltVal val="0"/>
                                          </p:val>
                                        </p:tav>
                                        <p:tav tm="100000">
                                          <p:val>
                                            <p:strVal val="#ppt_w"/>
                                          </p:val>
                                        </p:tav>
                                      </p:tavLst>
                                    </p:anim>
                                    <p:anim calcmode="lin" valueType="num">
                                      <p:cBhvr>
                                        <p:cTn id="33" dur="500" fill="hold"/>
                                        <p:tgtEl>
                                          <p:spTgt spid="4"/>
                                        </p:tgtEl>
                                        <p:attrNameLst>
                                          <p:attrName>ppt_h</p:attrName>
                                        </p:attrNameLst>
                                      </p:cBhvr>
                                      <p:tavLst>
                                        <p:tav tm="0">
                                          <p:val>
                                            <p:fltVal val="0"/>
                                          </p:val>
                                        </p:tav>
                                        <p:tav tm="100000">
                                          <p:val>
                                            <p:strVal val="#ppt_h"/>
                                          </p:val>
                                        </p:tav>
                                      </p:tavLst>
                                    </p:anim>
                                    <p:animEffect transition="in" filter="fade">
                                      <p:cBhvr>
                                        <p:cTn id="3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p:txBody>
          <a:bodyPr/>
          <a:lstStyle/>
          <a:p>
            <a:r>
              <a:rPr lang="en-US" smtClean="0"/>
              <a:t>UNIX Implementation</a:t>
            </a:r>
            <a:endParaRPr lang="en-US" dirty="0"/>
          </a:p>
        </p:txBody>
      </p:sp>
      <p:sp>
        <p:nvSpPr>
          <p:cNvPr id="5" name="Content Placeholder 4"/>
          <p:cNvSpPr>
            <a:spLocks noGrp="1"/>
          </p:cNvSpPr>
          <p:nvPr>
            <p:ph idx="1"/>
          </p:nvPr>
        </p:nvSpPr>
        <p:spPr/>
        <p:txBody>
          <a:bodyPr/>
          <a:lstStyle/>
          <a:p>
            <a:pPr lvl="0"/>
            <a:r>
              <a:rPr lang="en-US" dirty="0" smtClean="0"/>
              <a:t>original scheme</a:t>
            </a:r>
          </a:p>
          <a:p>
            <a:pPr lvl="1"/>
            <a:r>
              <a:rPr lang="en-US" dirty="0" smtClean="0"/>
              <a:t>up to eight printable characters in length</a:t>
            </a:r>
          </a:p>
          <a:p>
            <a:pPr lvl="1"/>
            <a:r>
              <a:rPr lang="en-US" dirty="0" smtClean="0"/>
              <a:t>12-bit salt used to modify DES encryption into a one-way hash function</a:t>
            </a:r>
          </a:p>
          <a:p>
            <a:pPr lvl="1"/>
            <a:r>
              <a:rPr lang="en-US" dirty="0" smtClean="0"/>
              <a:t>zero value repeatedly encrypted 25 times</a:t>
            </a:r>
          </a:p>
          <a:p>
            <a:pPr lvl="1"/>
            <a:r>
              <a:rPr lang="en-US" dirty="0" smtClean="0"/>
              <a:t>output translated to 11 character sequence</a:t>
            </a:r>
          </a:p>
          <a:p>
            <a:pPr lvl="0"/>
            <a:r>
              <a:rPr lang="en-US" dirty="0" smtClean="0"/>
              <a:t>now regarded as inadequate</a:t>
            </a:r>
          </a:p>
          <a:p>
            <a:pPr lvl="1"/>
            <a:r>
              <a:rPr lang="en-US" dirty="0" smtClean="0"/>
              <a:t>still often required for compatibility with existing account management software or multivendor environments</a:t>
            </a:r>
            <a:endParaRPr lang="en-US" dirty="0"/>
          </a:p>
        </p:txBody>
      </p:sp>
    </p:spTree>
    <p:extLst>
      <p:ext uri="{BB962C8B-B14F-4D97-AF65-F5344CB8AC3E}">
        <p14:creationId xmlns:p14="http://schemas.microsoft.com/office/powerpoint/2010/main" val="3298409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randombar(horizontal)">
                                      <p:cBhvr>
                                        <p:cTn id="7" dur="500"/>
                                        <p:tgtEl>
                                          <p:spTgt spid="5">
                                            <p:txEl>
                                              <p:pRg st="5" end="5"/>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5">
                                            <p:txEl>
                                              <p:pRg st="6" end="6"/>
                                            </p:txEl>
                                          </p:spTgt>
                                        </p:tgtEl>
                                        <p:attrNameLst>
                                          <p:attrName>style.visibility</p:attrName>
                                        </p:attrNameLst>
                                      </p:cBhvr>
                                      <p:to>
                                        <p:strVal val="visible"/>
                                      </p:to>
                                    </p:set>
                                    <p:animEffect transition="in" filter="randombar(horizontal)">
                                      <p:cBhvr>
                                        <p:cTn id="10"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r>
              <a:rPr lang="en-US" smtClean="0"/>
              <a:t>Improved Implementations</a:t>
            </a:r>
            <a:endParaRPr lang="en-US" dirty="0"/>
          </a:p>
        </p:txBody>
      </p:sp>
      <p:sp>
        <p:nvSpPr>
          <p:cNvPr id="4" name="Content Placeholder 3"/>
          <p:cNvSpPr>
            <a:spLocks noGrp="1"/>
          </p:cNvSpPr>
          <p:nvPr>
            <p:ph idx="1"/>
          </p:nvPr>
        </p:nvSpPr>
        <p:spPr/>
        <p:txBody>
          <a:bodyPr/>
          <a:lstStyle/>
          <a:p>
            <a:pPr lvl="0"/>
            <a:r>
              <a:rPr lang="en-US" sz="2800" dirty="0" smtClean="0"/>
              <a:t>much stronger hash/salt schemes available for Unix</a:t>
            </a:r>
          </a:p>
          <a:p>
            <a:pPr lvl="0"/>
            <a:r>
              <a:rPr lang="en-US" sz="2800" dirty="0" smtClean="0"/>
              <a:t>recommended hash function is based on MD5</a:t>
            </a:r>
          </a:p>
          <a:p>
            <a:pPr lvl="1"/>
            <a:r>
              <a:rPr lang="en-US" sz="2400" dirty="0" smtClean="0"/>
              <a:t>salt of up to 48-bits</a:t>
            </a:r>
          </a:p>
          <a:p>
            <a:pPr lvl="1"/>
            <a:r>
              <a:rPr lang="en-US" sz="2400" dirty="0" smtClean="0"/>
              <a:t>password length is unlimited</a:t>
            </a:r>
          </a:p>
          <a:p>
            <a:pPr lvl="1"/>
            <a:r>
              <a:rPr lang="en-US" sz="2400" dirty="0" smtClean="0"/>
              <a:t>produces 128-bit hash</a:t>
            </a:r>
          </a:p>
          <a:p>
            <a:pPr lvl="1"/>
            <a:r>
              <a:rPr lang="en-US" sz="2400" dirty="0" smtClean="0"/>
              <a:t>uses an inner loop with 1000 iterations to achieve slowdown</a:t>
            </a:r>
          </a:p>
          <a:p>
            <a:pPr lvl="0"/>
            <a:r>
              <a:rPr lang="en-US" sz="2800" dirty="0" err="1" smtClean="0"/>
              <a:t>OpenBSD</a:t>
            </a:r>
            <a:r>
              <a:rPr lang="en-US" sz="2800" dirty="0" smtClean="0"/>
              <a:t> uses Blowfish block cipher based hash algorithm called </a:t>
            </a:r>
            <a:r>
              <a:rPr lang="en-US" sz="2800" dirty="0" err="1" smtClean="0"/>
              <a:t>Bcrypt</a:t>
            </a:r>
            <a:endParaRPr lang="en-US" sz="2800" dirty="0" smtClean="0"/>
          </a:p>
          <a:p>
            <a:pPr lvl="1"/>
            <a:r>
              <a:rPr lang="en-US" sz="2400" dirty="0" smtClean="0"/>
              <a:t>most secure version of Unix hash/salt scheme</a:t>
            </a:r>
          </a:p>
          <a:p>
            <a:pPr lvl="1"/>
            <a:r>
              <a:rPr lang="en-US" sz="2400" dirty="0" smtClean="0"/>
              <a:t>uses 128-bit salt to create  192-bit hash value</a:t>
            </a:r>
            <a:endParaRPr lang="en-US" sz="2400" dirty="0"/>
          </a:p>
        </p:txBody>
      </p:sp>
    </p:spTree>
    <p:extLst>
      <p:ext uri="{BB962C8B-B14F-4D97-AF65-F5344CB8AC3E}">
        <p14:creationId xmlns:p14="http://schemas.microsoft.com/office/powerpoint/2010/main" val="3282110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randombar(horizontal)">
                                      <p:cBhvr>
                                        <p:cTn id="7" dur="500"/>
                                        <p:tgtEl>
                                          <p:spTgt spid="4">
                                            <p:txEl>
                                              <p:pRg st="1" end="1"/>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0" dur="500"/>
                                        <p:tgtEl>
                                          <p:spTgt spid="4">
                                            <p:txEl>
                                              <p:pRg st="2" end="2"/>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randombar(horizontal)">
                                      <p:cBhvr>
                                        <p:cTn id="13" dur="500"/>
                                        <p:tgtEl>
                                          <p:spTgt spid="4">
                                            <p:txEl>
                                              <p:pRg st="3" end="3"/>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randombar(horizontal)">
                                      <p:cBhvr>
                                        <p:cTn id="16" dur="500"/>
                                        <p:tgtEl>
                                          <p:spTgt spid="4">
                                            <p:txEl>
                                              <p:pRg st="4" end="4"/>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Effect transition="in" filter="randombar(horizontal)">
                                      <p:cBhvr>
                                        <p:cTn id="19" dur="500"/>
                                        <p:tgtEl>
                                          <p:spTgt spid="4">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randombar(horizontal)">
                                      <p:cBhvr>
                                        <p:cTn id="24" dur="500"/>
                                        <p:tgtEl>
                                          <p:spTgt spid="4">
                                            <p:txEl>
                                              <p:pRg st="6" end="6"/>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randombar(horizontal)">
                                      <p:cBhvr>
                                        <p:cTn id="27" dur="500"/>
                                        <p:tgtEl>
                                          <p:spTgt spid="4">
                                            <p:txEl>
                                              <p:pRg st="7" end="7"/>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randombar(horizontal)">
                                      <p:cBhvr>
                                        <p:cTn id="30"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ChangeArrowheads="1"/>
          </p:cNvSpPr>
          <p:nvPr>
            <p:ph type="title"/>
          </p:nvPr>
        </p:nvSpPr>
        <p:spPr/>
        <p:txBody>
          <a:bodyPr/>
          <a:lstStyle/>
          <a:p>
            <a:r>
              <a:rPr lang="en-US" smtClean="0"/>
              <a:t>Password Cracking</a:t>
            </a:r>
            <a:endParaRPr lang="en-US" dirty="0"/>
          </a:p>
        </p:txBody>
      </p:sp>
      <p:sp>
        <p:nvSpPr>
          <p:cNvPr id="223235" name="Rectangle 3"/>
          <p:cNvSpPr>
            <a:spLocks noGrp="1" noChangeArrowheads="1"/>
          </p:cNvSpPr>
          <p:nvPr>
            <p:ph idx="1"/>
          </p:nvPr>
        </p:nvSpPr>
        <p:spPr/>
        <p:txBody>
          <a:bodyPr/>
          <a:lstStyle/>
          <a:p>
            <a:r>
              <a:rPr lang="en-US" dirty="0" smtClean="0"/>
              <a:t>dictionary attacks</a:t>
            </a:r>
          </a:p>
          <a:p>
            <a:pPr lvl="1"/>
            <a:r>
              <a:rPr lang="en-US" dirty="0" smtClean="0"/>
              <a:t>develop a large dictionary of possible passwords and try each against the password file</a:t>
            </a:r>
          </a:p>
          <a:p>
            <a:pPr lvl="1"/>
            <a:r>
              <a:rPr lang="en-US" dirty="0" smtClean="0"/>
              <a:t>each password must be hashed using each salt value and then compared to stored hash values</a:t>
            </a:r>
          </a:p>
          <a:p>
            <a:r>
              <a:rPr lang="en-US" dirty="0" smtClean="0"/>
              <a:t>rainbow table attacks</a:t>
            </a:r>
          </a:p>
          <a:p>
            <a:pPr lvl="1"/>
            <a:r>
              <a:rPr lang="en-US" dirty="0" smtClean="0"/>
              <a:t>pre-compute tables of hash values for all salts</a:t>
            </a:r>
          </a:p>
          <a:p>
            <a:pPr lvl="1"/>
            <a:r>
              <a:rPr lang="en-US" dirty="0" smtClean="0"/>
              <a:t>a mammoth table of hash values </a:t>
            </a:r>
          </a:p>
          <a:p>
            <a:pPr lvl="1"/>
            <a:r>
              <a:rPr lang="en-US" dirty="0" smtClean="0"/>
              <a:t>can be countered by using a sufficiently large salt value and a sufficiently large hash length</a:t>
            </a:r>
            <a:endParaRPr lang="en-US" dirty="0"/>
          </a:p>
        </p:txBody>
      </p:sp>
    </p:spTree>
    <p:extLst>
      <p:ext uri="{BB962C8B-B14F-4D97-AF65-F5344CB8AC3E}">
        <p14:creationId xmlns:p14="http://schemas.microsoft.com/office/powerpoint/2010/main" val="38339654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23235">
                                            <p:txEl>
                                              <p:pRg st="2" end="2"/>
                                            </p:txEl>
                                          </p:spTgt>
                                        </p:tgtEl>
                                        <p:attrNameLst>
                                          <p:attrName>style.visibility</p:attrName>
                                        </p:attrNameLst>
                                      </p:cBhvr>
                                      <p:to>
                                        <p:strVal val="visible"/>
                                      </p:to>
                                    </p:set>
                                    <p:animEffect transition="in" filter="randombar(horizontal)">
                                      <p:cBhvr>
                                        <p:cTn id="7" dur="500"/>
                                        <p:tgtEl>
                                          <p:spTgt spid="22323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23235">
                                            <p:txEl>
                                              <p:pRg st="3" end="3"/>
                                            </p:txEl>
                                          </p:spTgt>
                                        </p:tgtEl>
                                        <p:attrNameLst>
                                          <p:attrName>style.visibility</p:attrName>
                                        </p:attrNameLst>
                                      </p:cBhvr>
                                      <p:to>
                                        <p:strVal val="visible"/>
                                      </p:to>
                                    </p:set>
                                    <p:animEffect transition="in" filter="randombar(horizontal)">
                                      <p:cBhvr>
                                        <p:cTn id="12" dur="500"/>
                                        <p:tgtEl>
                                          <p:spTgt spid="223235">
                                            <p:txEl>
                                              <p:pRg st="3" end="3"/>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223235">
                                            <p:txEl>
                                              <p:pRg st="4" end="4"/>
                                            </p:txEl>
                                          </p:spTgt>
                                        </p:tgtEl>
                                        <p:attrNameLst>
                                          <p:attrName>style.visibility</p:attrName>
                                        </p:attrNameLst>
                                      </p:cBhvr>
                                      <p:to>
                                        <p:strVal val="visible"/>
                                      </p:to>
                                    </p:set>
                                    <p:animEffect transition="in" filter="randombar(horizontal)">
                                      <p:cBhvr>
                                        <p:cTn id="15" dur="500"/>
                                        <p:tgtEl>
                                          <p:spTgt spid="223235">
                                            <p:txEl>
                                              <p:pRg st="4" end="4"/>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223235">
                                            <p:txEl>
                                              <p:pRg st="5" end="5"/>
                                            </p:txEl>
                                          </p:spTgt>
                                        </p:tgtEl>
                                        <p:attrNameLst>
                                          <p:attrName>style.visibility</p:attrName>
                                        </p:attrNameLst>
                                      </p:cBhvr>
                                      <p:to>
                                        <p:strVal val="visible"/>
                                      </p:to>
                                    </p:set>
                                    <p:animEffect transition="in" filter="randombar(horizontal)">
                                      <p:cBhvr>
                                        <p:cTn id="18" dur="500"/>
                                        <p:tgtEl>
                                          <p:spTgt spid="223235">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223235">
                                            <p:txEl>
                                              <p:pRg st="6" end="6"/>
                                            </p:txEl>
                                          </p:spTgt>
                                        </p:tgtEl>
                                        <p:attrNameLst>
                                          <p:attrName>style.visibility</p:attrName>
                                        </p:attrNameLst>
                                      </p:cBhvr>
                                      <p:to>
                                        <p:strVal val="visible"/>
                                      </p:to>
                                    </p:set>
                                    <p:animEffect transition="in" filter="randombar(horizontal)">
                                      <p:cBhvr>
                                        <p:cTn id="23" dur="500"/>
                                        <p:tgtEl>
                                          <p:spTgt spid="22323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ChangeArrowheads="1"/>
          </p:cNvSpPr>
          <p:nvPr>
            <p:ph type="title"/>
          </p:nvPr>
        </p:nvSpPr>
        <p:spPr/>
        <p:txBody>
          <a:bodyPr/>
          <a:lstStyle/>
          <a:p>
            <a:r>
              <a:rPr lang="en-US" smtClean="0"/>
              <a:t>Password Cracking</a:t>
            </a:r>
            <a:endParaRPr lang="en-US" dirty="0"/>
          </a:p>
        </p:txBody>
      </p:sp>
      <p:sp>
        <p:nvSpPr>
          <p:cNvPr id="5" name="Content Placeholder 4"/>
          <p:cNvSpPr>
            <a:spLocks noGrp="1"/>
          </p:cNvSpPr>
          <p:nvPr>
            <p:ph idx="1"/>
          </p:nvPr>
        </p:nvSpPr>
        <p:spPr/>
        <p:txBody>
          <a:bodyPr/>
          <a:lstStyle/>
          <a:p>
            <a:pPr lvl="0" rtl="0"/>
            <a:r>
              <a:rPr lang="en-US" dirty="0" smtClean="0"/>
              <a:t>Password crackers exploit the fact that people choose easily guessable passwords</a:t>
            </a:r>
            <a:endParaRPr lang="en-US" dirty="0"/>
          </a:p>
          <a:p>
            <a:pPr lvl="1" rtl="0"/>
            <a:r>
              <a:rPr lang="en-US" dirty="0" smtClean="0"/>
              <a:t>Shorter password lengths are also easier to crack</a:t>
            </a:r>
          </a:p>
          <a:p>
            <a:pPr lvl="1" rtl="0"/>
            <a:endParaRPr lang="en-US" dirty="0"/>
          </a:p>
          <a:p>
            <a:pPr lvl="0" rtl="0"/>
            <a:r>
              <a:rPr lang="en-US" dirty="0" smtClean="0"/>
              <a:t>John the Ripper</a:t>
            </a:r>
            <a:endParaRPr lang="en-US" dirty="0"/>
          </a:p>
          <a:p>
            <a:pPr lvl="1" rtl="0"/>
            <a:r>
              <a:rPr lang="en-US" dirty="0" smtClean="0"/>
              <a:t>Open-source password cracker first developed in in 1996</a:t>
            </a:r>
            <a:endParaRPr lang="en-US" dirty="0"/>
          </a:p>
          <a:p>
            <a:pPr lvl="1" rtl="0"/>
            <a:r>
              <a:rPr lang="en-US" dirty="0" smtClean="0"/>
              <a:t>Uses a combination of brute-force and dictionary techniques</a:t>
            </a:r>
            <a:endParaRPr lang="en-US" dirty="0"/>
          </a:p>
        </p:txBody>
      </p:sp>
    </p:spTree>
    <p:extLst>
      <p:ext uri="{BB962C8B-B14F-4D97-AF65-F5344CB8AC3E}">
        <p14:creationId xmlns:p14="http://schemas.microsoft.com/office/powerpoint/2010/main" val="4048408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randombar(horizontal)">
                                      <p:cBhvr>
                                        <p:cTn id="7" dur="500"/>
                                        <p:tgtEl>
                                          <p:spTgt spid="5">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randombar(horizontal)">
                                      <p:cBhvr>
                                        <p:cTn id="10" dur="500"/>
                                        <p:tgtEl>
                                          <p:spTgt spid="5">
                                            <p:txEl>
                                              <p:pRg st="4" end="4"/>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Effect transition="in" filter="randombar(horizontal)">
                                      <p:cBhvr>
                                        <p:cTn id="13"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r>
              <a:rPr lang="en-US" dirty="0" smtClean="0"/>
              <a:t>Observed Password Lengths</a:t>
            </a:r>
            <a:endParaRPr lang="en-US" dirty="0"/>
          </a:p>
        </p:txBody>
      </p:sp>
      <p:pic>
        <p:nvPicPr>
          <p:cNvPr id="39939" name="Picture 6"/>
          <p:cNvPicPr>
            <a:picLocks noChangeAspect="1"/>
          </p:cNvPicPr>
          <p:nvPr/>
        </p:nvPicPr>
        <p:blipFill>
          <a:blip r:embed="rId3"/>
          <a:srcRect/>
          <a:stretch>
            <a:fillRect/>
          </a:stretch>
        </p:blipFill>
        <p:spPr bwMode="auto">
          <a:xfrm>
            <a:off x="149560" y="1412776"/>
            <a:ext cx="8974137" cy="4178300"/>
          </a:xfrm>
          <a:prstGeom prst="rect">
            <a:avLst/>
          </a:prstGeom>
          <a:noFill/>
          <a:ln w="9525">
            <a:noFill/>
            <a:miter lim="800000"/>
            <a:headEnd/>
            <a:tailEnd/>
          </a:ln>
        </p:spPr>
      </p:pic>
      <p:pic>
        <p:nvPicPr>
          <p:cNvPr id="6" name="Picture 5"/>
          <p:cNvPicPr>
            <a:picLocks noChangeAspect="1"/>
          </p:cNvPicPr>
          <p:nvPr/>
        </p:nvPicPr>
        <p:blipFill>
          <a:blip r:embed="rId4"/>
          <a:stretch>
            <a:fillRect/>
          </a:stretch>
        </p:blipFill>
        <p:spPr>
          <a:xfrm>
            <a:off x="0" y="4953000"/>
            <a:ext cx="2236304" cy="1905000"/>
          </a:xfrm>
          <a:prstGeom prst="rect">
            <a:avLst/>
          </a:prstGeom>
          <a:scene3d>
            <a:camera prst="orthographicFront">
              <a:rot lat="0" lon="10499978" rev="0"/>
            </a:camera>
            <a:lightRig rig="threePt" dir="t"/>
          </a:scene3d>
        </p:spPr>
      </p:pic>
      <p:pic>
        <p:nvPicPr>
          <p:cNvPr id="39941" name="Picture 9"/>
          <p:cNvPicPr>
            <a:picLocks noChangeAspect="1"/>
          </p:cNvPicPr>
          <p:nvPr/>
        </p:nvPicPr>
        <p:blipFill>
          <a:blip r:embed="rId5"/>
          <a:srcRect/>
          <a:stretch>
            <a:fillRect/>
          </a:stretch>
        </p:blipFill>
        <p:spPr bwMode="auto">
          <a:xfrm>
            <a:off x="7243017" y="5257799"/>
            <a:ext cx="1641475" cy="1084263"/>
          </a:xfrm>
          <a:prstGeom prst="rect">
            <a:avLst/>
          </a:prstGeom>
          <a:noFill/>
          <a:ln w="9525">
            <a:noFill/>
            <a:miter lim="800000"/>
            <a:headEnd/>
            <a:tailEnd/>
          </a:ln>
        </p:spPr>
      </p:pic>
      <p:sp>
        <p:nvSpPr>
          <p:cNvPr id="2" name="TextBox 1"/>
          <p:cNvSpPr txBox="1"/>
          <p:nvPr/>
        </p:nvSpPr>
        <p:spPr>
          <a:xfrm>
            <a:off x="3059832" y="5582334"/>
            <a:ext cx="3005951" cy="646331"/>
          </a:xfrm>
          <a:prstGeom prst="rect">
            <a:avLst/>
          </a:prstGeom>
          <a:noFill/>
        </p:spPr>
        <p:txBody>
          <a:bodyPr wrap="none" rtlCol="0">
            <a:spAutoFit/>
          </a:bodyPr>
          <a:lstStyle/>
          <a:p>
            <a:r>
              <a:rPr lang="en-US" dirty="0" smtClean="0"/>
              <a:t>Purdue University study on </a:t>
            </a:r>
          </a:p>
          <a:p>
            <a:r>
              <a:rPr lang="en-US" dirty="0" smtClean="0"/>
              <a:t>54 systems and 7000 users</a:t>
            </a:r>
            <a:endParaRPr lang="en-US" dirty="0"/>
          </a:p>
        </p:txBody>
      </p:sp>
    </p:spTree>
    <p:extLst>
      <p:ext uri="{BB962C8B-B14F-4D97-AF65-F5344CB8AC3E}">
        <p14:creationId xmlns:p14="http://schemas.microsoft.com/office/powerpoint/2010/main" val="331882006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9939"/>
                                        </p:tgtEl>
                                        <p:attrNameLst>
                                          <p:attrName>style.visibility</p:attrName>
                                        </p:attrNameLst>
                                      </p:cBhvr>
                                      <p:to>
                                        <p:strVal val="visible"/>
                                      </p:to>
                                    </p:set>
                                    <p:anim calcmode="lin" valueType="num">
                                      <p:cBhvr>
                                        <p:cTn id="7" dur="500" fill="hold"/>
                                        <p:tgtEl>
                                          <p:spTgt spid="39939"/>
                                        </p:tgtEl>
                                        <p:attrNameLst>
                                          <p:attrName>ppt_w</p:attrName>
                                        </p:attrNameLst>
                                      </p:cBhvr>
                                      <p:tavLst>
                                        <p:tav tm="0">
                                          <p:val>
                                            <p:fltVal val="0"/>
                                          </p:val>
                                        </p:tav>
                                        <p:tav tm="100000">
                                          <p:val>
                                            <p:strVal val="#ppt_w"/>
                                          </p:val>
                                        </p:tav>
                                      </p:tavLst>
                                    </p:anim>
                                    <p:anim calcmode="lin" valueType="num">
                                      <p:cBhvr>
                                        <p:cTn id="8" dur="500" fill="hold"/>
                                        <p:tgtEl>
                                          <p:spTgt spid="39939"/>
                                        </p:tgtEl>
                                        <p:attrNameLst>
                                          <p:attrName>ppt_h</p:attrName>
                                        </p:attrNameLst>
                                      </p:cBhvr>
                                      <p:tavLst>
                                        <p:tav tm="0">
                                          <p:val>
                                            <p:fltVal val="0"/>
                                          </p:val>
                                        </p:tav>
                                        <p:tav tm="100000">
                                          <p:val>
                                            <p:strVal val="#ppt_h"/>
                                          </p:val>
                                        </p:tav>
                                      </p:tavLst>
                                    </p:anim>
                                    <p:animEffect transition="in" filter="fade">
                                      <p:cBhvr>
                                        <p:cTn id="9" dur="500"/>
                                        <p:tgtEl>
                                          <p:spTgt spid="399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idx="4294967295"/>
          </p:nvPr>
        </p:nvSpPr>
        <p:spPr>
          <a:xfrm>
            <a:off x="179512" y="634702"/>
            <a:ext cx="2952328" cy="5962650"/>
          </a:xfrm>
        </p:spPr>
        <p:txBody>
          <a:bodyPr/>
          <a:lstStyle/>
          <a:p>
            <a:pPr algn="l"/>
            <a:r>
              <a:rPr lang="en-US" sz="2400" dirty="0" smtClean="0"/>
              <a:t>Passwords Cracked from a Sample Set of 13,797 Accounts</a:t>
            </a:r>
            <a:br>
              <a:rPr lang="en-US" sz="2400" dirty="0" smtClean="0"/>
            </a:br>
            <a:r>
              <a:rPr lang="en-US" sz="2400" dirty="0" smtClean="0"/>
              <a:t/>
            </a:r>
            <a:br>
              <a:rPr lang="en-US" sz="2400" dirty="0" smtClean="0"/>
            </a:br>
            <a:r>
              <a:rPr lang="en-US" sz="2400" dirty="0" smtClean="0"/>
              <a:t>Compiled 3M dictionary words and their variations.</a:t>
            </a:r>
            <a:br>
              <a:rPr lang="en-US" sz="2400" dirty="0" smtClean="0"/>
            </a:br>
            <a:r>
              <a:rPr lang="en-US" sz="2400" dirty="0"/>
              <a:t/>
            </a:r>
            <a:br>
              <a:rPr lang="en-US" sz="2400" dirty="0"/>
            </a:br>
            <a:r>
              <a:rPr lang="en-US" sz="2400" dirty="0" smtClean="0"/>
              <a:t>The more words that need to be tested for a match, the lower the cost/benefit ratio.</a:t>
            </a:r>
          </a:p>
        </p:txBody>
      </p:sp>
      <p:graphicFrame>
        <p:nvGraphicFramePr>
          <p:cNvPr id="41986" name="Object 2"/>
          <p:cNvGraphicFramePr>
            <a:graphicFrameLocks noChangeAspect="1"/>
          </p:cNvGraphicFramePr>
          <p:nvPr>
            <p:extLst>
              <p:ext uri="{D42A27DB-BD31-4B8C-83A1-F6EECF244321}">
                <p14:modId xmlns:p14="http://schemas.microsoft.com/office/powerpoint/2010/main" val="3525638228"/>
              </p:ext>
            </p:extLst>
          </p:nvPr>
        </p:nvGraphicFramePr>
        <p:xfrm>
          <a:off x="3059833" y="103088"/>
          <a:ext cx="6084168" cy="6926312"/>
        </p:xfrm>
        <a:graphic>
          <a:graphicData uri="http://schemas.openxmlformats.org/presentationml/2006/ole">
            <mc:AlternateContent xmlns:mc="http://schemas.openxmlformats.org/markup-compatibility/2006">
              <mc:Choice xmlns:v="urn:schemas-microsoft-com:vml" Requires="v">
                <p:oleObj spid="_x0000_s1049" name="Document" r:id="rId5" imgW="6057900" imgH="6896100" progId="Word.Document.12">
                  <p:embed/>
                </p:oleObj>
              </mc:Choice>
              <mc:Fallback>
                <p:oleObj name="Document" r:id="rId5" imgW="6057900" imgH="6896100" progId="Word.Document.1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9833" y="103088"/>
                        <a:ext cx="6084168" cy="6926312"/>
                      </a:xfrm>
                      <a:prstGeom prst="rect">
                        <a:avLst/>
                      </a:prstGeom>
                      <a:noFill/>
                      <a:ln>
                        <a:noFill/>
                      </a:ln>
                      <a:effectLst/>
                    </p:spPr>
                  </p:pic>
                </p:oleObj>
              </mc:Fallback>
            </mc:AlternateContent>
          </a:graphicData>
        </a:graphic>
      </p:graphicFrame>
      <p:sp>
        <p:nvSpPr>
          <p:cNvPr id="2" name="TextBox 1"/>
          <p:cNvSpPr txBox="1"/>
          <p:nvPr/>
        </p:nvSpPr>
        <p:spPr>
          <a:xfrm>
            <a:off x="323528" y="6381328"/>
            <a:ext cx="1556836" cy="369332"/>
          </a:xfrm>
          <a:prstGeom prst="rect">
            <a:avLst/>
          </a:prstGeom>
          <a:noFill/>
        </p:spPr>
        <p:txBody>
          <a:bodyPr wrap="none" rtlCol="0">
            <a:spAutoFit/>
          </a:bodyPr>
          <a:lstStyle/>
          <a:p>
            <a:r>
              <a:rPr lang="en-US" dirty="0" smtClean="0"/>
              <a:t>study in 1990</a:t>
            </a:r>
            <a:endParaRPr lang="en-US" dirty="0"/>
          </a:p>
        </p:txBody>
      </p:sp>
    </p:spTree>
    <p:extLst>
      <p:ext uri="{BB962C8B-B14F-4D97-AF65-F5344CB8AC3E}">
        <p14:creationId xmlns:p14="http://schemas.microsoft.com/office/powerpoint/2010/main" val="163606391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1986"/>
                                        </p:tgtEl>
                                        <p:attrNameLst>
                                          <p:attrName>style.visibility</p:attrName>
                                        </p:attrNameLst>
                                      </p:cBhvr>
                                      <p:to>
                                        <p:strVal val="visible"/>
                                      </p:to>
                                    </p:set>
                                    <p:anim calcmode="lin" valueType="num">
                                      <p:cBhvr>
                                        <p:cTn id="7" dur="500" fill="hold"/>
                                        <p:tgtEl>
                                          <p:spTgt spid="41986"/>
                                        </p:tgtEl>
                                        <p:attrNameLst>
                                          <p:attrName>ppt_w</p:attrName>
                                        </p:attrNameLst>
                                      </p:cBhvr>
                                      <p:tavLst>
                                        <p:tav tm="0">
                                          <p:val>
                                            <p:fltVal val="0"/>
                                          </p:val>
                                        </p:tav>
                                        <p:tav tm="100000">
                                          <p:val>
                                            <p:strVal val="#ppt_w"/>
                                          </p:val>
                                        </p:tav>
                                      </p:tavLst>
                                    </p:anim>
                                    <p:anim calcmode="lin" valueType="num">
                                      <p:cBhvr>
                                        <p:cTn id="8" dur="500" fill="hold"/>
                                        <p:tgtEl>
                                          <p:spTgt spid="41986"/>
                                        </p:tgtEl>
                                        <p:attrNameLst>
                                          <p:attrName>ppt_h</p:attrName>
                                        </p:attrNameLst>
                                      </p:cBhvr>
                                      <p:tavLst>
                                        <p:tav tm="0">
                                          <p:val>
                                            <p:fltVal val="0"/>
                                          </p:val>
                                        </p:tav>
                                        <p:tav tm="100000">
                                          <p:val>
                                            <p:strVal val="#ppt_h"/>
                                          </p:val>
                                        </p:tav>
                                      </p:tavLst>
                                    </p:anim>
                                    <p:animEffect transition="in" filter="fade">
                                      <p:cBhvr>
                                        <p:cTn id="9" dur="500"/>
                                        <p:tgtEl>
                                          <p:spTgt spid="419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duotone>
              <a:prstClr val="black"/>
              <a:schemeClr val="tx2">
                <a:tint val="45000"/>
                <a:satMod val="400000"/>
              </a:schemeClr>
            </a:duotone>
            <a:lum bright="-1000" contrast="-25000"/>
            <a:alphaModFix amt="32000"/>
          </a:blip>
          <a:stretch>
            <a:fillRect/>
          </a:stretch>
        </p:blipFill>
        <p:spPr>
          <a:xfrm rot="1320044">
            <a:off x="4366752" y="2399542"/>
            <a:ext cx="3013960" cy="4225178"/>
          </a:xfrm>
          <a:prstGeom prst="rect">
            <a:avLst/>
          </a:prstGeom>
          <a:effectLst>
            <a:outerShdw blurRad="63500" dir="13500000" kx="2700000" rotWithShape="0">
              <a:srgbClr val="000000">
                <a:alpha val="20000"/>
              </a:srgbClr>
            </a:outerShdw>
            <a:softEdge rad="127000"/>
          </a:effectLst>
        </p:spPr>
      </p:pic>
      <p:sp>
        <p:nvSpPr>
          <p:cNvPr id="200706" name="Rectangle 2"/>
          <p:cNvSpPr>
            <a:spLocks noGrp="1" noChangeArrowheads="1"/>
          </p:cNvSpPr>
          <p:nvPr>
            <p:ph type="title"/>
          </p:nvPr>
        </p:nvSpPr>
        <p:spPr/>
        <p:txBody>
          <a:bodyPr/>
          <a:lstStyle/>
          <a:p>
            <a:r>
              <a:rPr lang="en-GB" dirty="0" smtClean="0"/>
              <a:t>RFC 2828: </a:t>
            </a:r>
            <a:r>
              <a:rPr lang="en-US" dirty="0"/>
              <a:t>user authentication </a:t>
            </a:r>
            <a:endParaRPr lang="en-AU" dirty="0"/>
          </a:p>
        </p:txBody>
      </p:sp>
      <p:sp>
        <p:nvSpPr>
          <p:cNvPr id="200707" name="Rectangle 3"/>
          <p:cNvSpPr>
            <a:spLocks noGrp="1" noChangeArrowheads="1"/>
          </p:cNvSpPr>
          <p:nvPr>
            <p:ph idx="1"/>
          </p:nvPr>
        </p:nvSpPr>
        <p:spPr/>
        <p:txBody>
          <a:bodyPr/>
          <a:lstStyle/>
          <a:p>
            <a:pPr marL="0" indent="0">
              <a:buNone/>
            </a:pPr>
            <a:r>
              <a:rPr lang="en-US" dirty="0" smtClean="0"/>
              <a:t>“The process of verifying an identity claimed by or for a system entity.”</a:t>
            </a:r>
            <a:endParaRPr lang="en-AU" dirty="0"/>
          </a:p>
        </p:txBody>
      </p:sp>
    </p:spTree>
    <p:extLst>
      <p:ext uri="{BB962C8B-B14F-4D97-AF65-F5344CB8AC3E}">
        <p14:creationId xmlns:p14="http://schemas.microsoft.com/office/powerpoint/2010/main" val="28403029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Modern Approaches</a:t>
            </a:r>
            <a:endParaRPr lang="en-US" dirty="0"/>
          </a:p>
        </p:txBody>
      </p:sp>
      <p:sp>
        <p:nvSpPr>
          <p:cNvPr id="3" name="Content Placeholder 2"/>
          <p:cNvSpPr>
            <a:spLocks noGrp="1"/>
          </p:cNvSpPr>
          <p:nvPr>
            <p:ph idx="1"/>
          </p:nvPr>
        </p:nvSpPr>
        <p:spPr/>
        <p:txBody>
          <a:bodyPr/>
          <a:lstStyle/>
          <a:p>
            <a:r>
              <a:rPr lang="en-US" dirty="0" smtClean="0"/>
              <a:t>Complex password policy</a:t>
            </a:r>
          </a:p>
          <a:p>
            <a:pPr lvl="1"/>
            <a:r>
              <a:rPr lang="en-US" dirty="0" smtClean="0"/>
              <a:t>Forcing users to pick stronger passwords</a:t>
            </a:r>
          </a:p>
          <a:p>
            <a:r>
              <a:rPr lang="en-US" dirty="0" smtClean="0"/>
              <a:t>However, password-cracking techniques have also improved</a:t>
            </a:r>
          </a:p>
          <a:p>
            <a:pPr lvl="1"/>
            <a:r>
              <a:rPr lang="en-US" dirty="0" smtClean="0"/>
              <a:t>The processing capacity available for password cracking has increased dramatically</a:t>
            </a:r>
          </a:p>
          <a:p>
            <a:pPr lvl="1"/>
            <a:r>
              <a:rPr lang="en-US" dirty="0" smtClean="0"/>
              <a:t>The use of sophisticated algorithms to generate potential passwords</a:t>
            </a:r>
          </a:p>
          <a:p>
            <a:pPr lvl="1"/>
            <a:r>
              <a:rPr lang="en-US" dirty="0" smtClean="0"/>
              <a:t>Studying examples and structures of actual passwords in use</a:t>
            </a:r>
            <a:endParaRPr lang="en-US" dirty="0"/>
          </a:p>
        </p:txBody>
      </p:sp>
    </p:spTree>
    <p:extLst>
      <p:ext uri="{BB962C8B-B14F-4D97-AF65-F5344CB8AC3E}">
        <p14:creationId xmlns:p14="http://schemas.microsoft.com/office/powerpoint/2010/main" val="1670594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7" dur="500"/>
                                        <p:tgtEl>
                                          <p:spTgt spid="3">
                                            <p:txEl>
                                              <p:pRg st="2" end="2"/>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0" dur="500"/>
                                        <p:tgtEl>
                                          <p:spTgt spid="3">
                                            <p:txEl>
                                              <p:pRg st="3" end="3"/>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3" dur="500"/>
                                        <p:tgtEl>
                                          <p:spTgt spid="3">
                                            <p:txEl>
                                              <p:pRg st="4" end="4"/>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randombar(horizontal)">
                                      <p:cBhvr>
                                        <p:cTn id="1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3.pdf"/>
          <p:cNvPicPr>
            <a:picLocks noChangeAspect="1"/>
          </p:cNvPicPr>
          <p:nvPr/>
        </p:nvPicPr>
        <p:blipFill rotWithShape="1">
          <a:blip r:embed="rId3">
            <a:extLst>
              <a:ext uri="{28A0092B-C50C-407E-A947-70E740481C1C}">
                <a14:useLocalDpi xmlns:a14="http://schemas.microsoft.com/office/drawing/2010/main" val="0"/>
              </a:ext>
            </a:extLst>
          </a:blip>
          <a:srcRect l="9323" t="26333" r="12801" b="23856"/>
          <a:stretch/>
        </p:blipFill>
        <p:spPr>
          <a:xfrm>
            <a:off x="467544" y="-56135"/>
            <a:ext cx="8352928" cy="6914135"/>
          </a:xfrm>
          <a:prstGeom prst="rect">
            <a:avLst/>
          </a:prstGeom>
          <a:solidFill>
            <a:schemeClr val="bg2">
              <a:lumMod val="20000"/>
              <a:lumOff val="80000"/>
            </a:schemeClr>
          </a:solidFill>
        </p:spPr>
      </p:pic>
      <p:sp>
        <p:nvSpPr>
          <p:cNvPr id="3" name="Rectangle 2"/>
          <p:cNvSpPr/>
          <p:nvPr/>
        </p:nvSpPr>
        <p:spPr>
          <a:xfrm>
            <a:off x="180186" y="5613047"/>
            <a:ext cx="2159566" cy="1200329"/>
          </a:xfrm>
          <a:prstGeom prst="rect">
            <a:avLst/>
          </a:prstGeom>
          <a:solidFill>
            <a:schemeClr val="bg1"/>
          </a:solidFill>
        </p:spPr>
        <p:txBody>
          <a:bodyPr wrap="none">
            <a:spAutoFit/>
          </a:bodyPr>
          <a:lstStyle/>
          <a:p>
            <a:r>
              <a:rPr lang="en-US" dirty="0">
                <a:ea typeface="ＭＳ Ｐゴシック" pitchFamily="-110" charset="-128"/>
                <a:cs typeface="ＭＳ Ｐゴシック" pitchFamily="-110" charset="-128"/>
              </a:rPr>
              <a:t>25,000 </a:t>
            </a:r>
            <a:r>
              <a:rPr lang="en-US" dirty="0" smtClean="0">
                <a:ea typeface="ＭＳ Ｐゴシック" pitchFamily="-110" charset="-128"/>
                <a:cs typeface="ＭＳ Ｐゴシック" pitchFamily="-110" charset="-128"/>
              </a:rPr>
              <a:t>students</a:t>
            </a:r>
          </a:p>
          <a:p>
            <a:r>
              <a:rPr lang="en-US" dirty="0" smtClean="0">
                <a:ea typeface="ＭＳ Ｐゴシック" pitchFamily="-110" charset="-128"/>
                <a:cs typeface="ＭＳ Ｐゴシック" pitchFamily="-110" charset="-128"/>
              </a:rPr>
              <a:t>at university with </a:t>
            </a:r>
          </a:p>
          <a:p>
            <a:r>
              <a:rPr lang="en-US" dirty="0" smtClean="0">
                <a:ea typeface="ＭＳ Ｐゴシック" pitchFamily="-110" charset="-128"/>
                <a:cs typeface="ＭＳ Ｐゴシック" pitchFamily="-110" charset="-128"/>
              </a:rPr>
              <a:t>complex password </a:t>
            </a:r>
          </a:p>
          <a:p>
            <a:r>
              <a:rPr lang="en-US" dirty="0" smtClean="0">
                <a:ea typeface="ＭＳ Ｐゴシック" pitchFamily="-110" charset="-128"/>
                <a:cs typeface="ＭＳ Ｐゴシック" pitchFamily="-110" charset="-128"/>
              </a:rPr>
              <a:t>policy</a:t>
            </a:r>
            <a:endParaRPr lang="en-US" dirty="0">
              <a:ea typeface="ＭＳ Ｐゴシック" pitchFamily="-110" charset="-128"/>
              <a:cs typeface="ＭＳ Ｐゴシック" pitchFamily="-110" charset="-128"/>
            </a:endParaRPr>
          </a:p>
        </p:txBody>
      </p:sp>
      <p:sp>
        <p:nvSpPr>
          <p:cNvPr id="4" name="TextBox 3"/>
          <p:cNvSpPr txBox="1"/>
          <p:nvPr/>
        </p:nvSpPr>
        <p:spPr>
          <a:xfrm>
            <a:off x="180186" y="5243715"/>
            <a:ext cx="2159566" cy="369332"/>
          </a:xfrm>
          <a:prstGeom prst="rect">
            <a:avLst/>
          </a:prstGeom>
          <a:solidFill>
            <a:schemeClr val="bg1"/>
          </a:solidFill>
        </p:spPr>
        <p:txBody>
          <a:bodyPr wrap="square" rtlCol="0">
            <a:spAutoFit/>
          </a:bodyPr>
          <a:lstStyle/>
          <a:p>
            <a:r>
              <a:rPr lang="en-US" dirty="0" smtClean="0"/>
              <a:t>study in 2013</a:t>
            </a:r>
            <a:endParaRPr lang="en-US" dirty="0"/>
          </a:p>
        </p:txBody>
      </p:sp>
    </p:spTree>
    <p:extLst>
      <p:ext uri="{BB962C8B-B14F-4D97-AF65-F5344CB8AC3E}">
        <p14:creationId xmlns:p14="http://schemas.microsoft.com/office/powerpoint/2010/main" val="875546179"/>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smtClean="0"/>
              <a:t>Password File Access Control</a:t>
            </a:r>
            <a:endParaRPr lang="en-US" dirty="0"/>
          </a:p>
        </p:txBody>
      </p:sp>
      <p:sp>
        <p:nvSpPr>
          <p:cNvPr id="6" name="Freeform 5"/>
          <p:cNvSpPr/>
          <p:nvPr/>
        </p:nvSpPr>
        <p:spPr>
          <a:xfrm>
            <a:off x="457200" y="1295400"/>
            <a:ext cx="8229600" cy="4830763"/>
          </a:xfrm>
          <a:custGeom>
            <a:avLst/>
            <a:gdLst>
              <a:gd name="connsiteX0" fmla="*/ 0 w 8229600"/>
              <a:gd name="connsiteY0" fmla="*/ 410615 h 4830763"/>
              <a:gd name="connsiteX1" fmla="*/ 410615 w 8229600"/>
              <a:gd name="connsiteY1" fmla="*/ 0 h 4830763"/>
              <a:gd name="connsiteX2" fmla="*/ 7818985 w 8229600"/>
              <a:gd name="connsiteY2" fmla="*/ 0 h 4830763"/>
              <a:gd name="connsiteX3" fmla="*/ 8229600 w 8229600"/>
              <a:gd name="connsiteY3" fmla="*/ 410615 h 4830763"/>
              <a:gd name="connsiteX4" fmla="*/ 8229600 w 8229600"/>
              <a:gd name="connsiteY4" fmla="*/ 4420148 h 4830763"/>
              <a:gd name="connsiteX5" fmla="*/ 7818985 w 8229600"/>
              <a:gd name="connsiteY5" fmla="*/ 4830763 h 4830763"/>
              <a:gd name="connsiteX6" fmla="*/ 410615 w 8229600"/>
              <a:gd name="connsiteY6" fmla="*/ 4830763 h 4830763"/>
              <a:gd name="connsiteX7" fmla="*/ 0 w 8229600"/>
              <a:gd name="connsiteY7" fmla="*/ 4420148 h 4830763"/>
              <a:gd name="connsiteX8" fmla="*/ 0 w 8229600"/>
              <a:gd name="connsiteY8" fmla="*/ 410615 h 483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29600" h="4830763">
                <a:moveTo>
                  <a:pt x="0" y="410615"/>
                </a:moveTo>
                <a:cubicBezTo>
                  <a:pt x="0" y="183839"/>
                  <a:pt x="183839" y="0"/>
                  <a:pt x="410615" y="0"/>
                </a:cubicBezTo>
                <a:lnTo>
                  <a:pt x="7818985" y="0"/>
                </a:lnTo>
                <a:cubicBezTo>
                  <a:pt x="8045761" y="0"/>
                  <a:pt x="8229600" y="183839"/>
                  <a:pt x="8229600" y="410615"/>
                </a:cubicBezTo>
                <a:lnTo>
                  <a:pt x="8229600" y="4420148"/>
                </a:lnTo>
                <a:cubicBezTo>
                  <a:pt x="8229600" y="4646924"/>
                  <a:pt x="8045761" y="4830763"/>
                  <a:pt x="7818985" y="4830763"/>
                </a:cubicBezTo>
                <a:lnTo>
                  <a:pt x="410615" y="4830763"/>
                </a:lnTo>
                <a:cubicBezTo>
                  <a:pt x="183839" y="4830763"/>
                  <a:pt x="0" y="4646924"/>
                  <a:pt x="0" y="4420148"/>
                </a:cubicBezTo>
                <a:lnTo>
                  <a:pt x="0" y="410615"/>
                </a:lnTo>
                <a:close/>
              </a:path>
            </a:pathLst>
          </a:custGeom>
          <a:solidFill>
            <a:schemeClr val="accent2"/>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219325" tIns="219325" rIns="219325" bIns="3869474" numCol="1" spcCol="1270" anchor="t" anchorCtr="0">
            <a:noAutofit/>
          </a:bodyPr>
          <a:lstStyle/>
          <a:p>
            <a:pPr lvl="0" algn="l" defTabSz="1155700" rtl="0">
              <a:lnSpc>
                <a:spcPct val="90000"/>
              </a:lnSpc>
              <a:spcBef>
                <a:spcPct val="0"/>
              </a:spcBef>
              <a:spcAft>
                <a:spcPct val="35000"/>
              </a:spcAft>
            </a:pPr>
            <a:r>
              <a:rPr lang="en-US" sz="2600" b="1" kern="1200" dirty="0" smtClean="0"/>
              <a:t>can block offline guessing attacks by denying access to encrypted passwords</a:t>
            </a:r>
            <a:endParaRPr lang="en-US" sz="2600" kern="1200" dirty="0"/>
          </a:p>
        </p:txBody>
      </p:sp>
      <p:sp>
        <p:nvSpPr>
          <p:cNvPr id="7" name="Freeform 6"/>
          <p:cNvSpPr/>
          <p:nvPr/>
        </p:nvSpPr>
        <p:spPr>
          <a:xfrm>
            <a:off x="662940" y="2503090"/>
            <a:ext cx="1234440" cy="1659395"/>
          </a:xfrm>
          <a:custGeom>
            <a:avLst/>
            <a:gdLst>
              <a:gd name="connsiteX0" fmla="*/ 0 w 1234440"/>
              <a:gd name="connsiteY0" fmla="*/ 129616 h 1659395"/>
              <a:gd name="connsiteX1" fmla="*/ 129616 w 1234440"/>
              <a:gd name="connsiteY1" fmla="*/ 0 h 1659395"/>
              <a:gd name="connsiteX2" fmla="*/ 1104824 w 1234440"/>
              <a:gd name="connsiteY2" fmla="*/ 0 h 1659395"/>
              <a:gd name="connsiteX3" fmla="*/ 1234440 w 1234440"/>
              <a:gd name="connsiteY3" fmla="*/ 129616 h 1659395"/>
              <a:gd name="connsiteX4" fmla="*/ 1234440 w 1234440"/>
              <a:gd name="connsiteY4" fmla="*/ 1529779 h 1659395"/>
              <a:gd name="connsiteX5" fmla="*/ 1104824 w 1234440"/>
              <a:gd name="connsiteY5" fmla="*/ 1659395 h 1659395"/>
              <a:gd name="connsiteX6" fmla="*/ 129616 w 1234440"/>
              <a:gd name="connsiteY6" fmla="*/ 1659395 h 1659395"/>
              <a:gd name="connsiteX7" fmla="*/ 0 w 1234440"/>
              <a:gd name="connsiteY7" fmla="*/ 1529779 h 1659395"/>
              <a:gd name="connsiteX8" fmla="*/ 0 w 1234440"/>
              <a:gd name="connsiteY8" fmla="*/ 129616 h 165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4440" h="1659395">
                <a:moveTo>
                  <a:pt x="0" y="129616"/>
                </a:moveTo>
                <a:cubicBezTo>
                  <a:pt x="0" y="58031"/>
                  <a:pt x="58031" y="0"/>
                  <a:pt x="129616" y="0"/>
                </a:cubicBezTo>
                <a:lnTo>
                  <a:pt x="1104824" y="0"/>
                </a:lnTo>
                <a:cubicBezTo>
                  <a:pt x="1176409" y="0"/>
                  <a:pt x="1234440" y="58031"/>
                  <a:pt x="1234440" y="129616"/>
                </a:cubicBezTo>
                <a:lnTo>
                  <a:pt x="1234440" y="1529779"/>
                </a:lnTo>
                <a:cubicBezTo>
                  <a:pt x="1234440" y="1601364"/>
                  <a:pt x="1176409" y="1659395"/>
                  <a:pt x="1104824" y="1659395"/>
                </a:cubicBezTo>
                <a:lnTo>
                  <a:pt x="129616" y="1659395"/>
                </a:lnTo>
                <a:cubicBezTo>
                  <a:pt x="58031" y="1659395"/>
                  <a:pt x="0" y="1601364"/>
                  <a:pt x="0" y="1529779"/>
                </a:cubicBezTo>
                <a:lnTo>
                  <a:pt x="0" y="129616"/>
                </a:ln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303" tIns="91303" rIns="91303" bIns="91303" numCol="1" spcCol="1270" anchor="ctr" anchorCtr="0">
            <a:noAutofit/>
          </a:bodyPr>
          <a:lstStyle/>
          <a:p>
            <a:pPr lvl="0" algn="ctr" defTabSz="622300" rtl="0">
              <a:lnSpc>
                <a:spcPct val="90000"/>
              </a:lnSpc>
              <a:spcBef>
                <a:spcPct val="0"/>
              </a:spcBef>
              <a:spcAft>
                <a:spcPct val="35000"/>
              </a:spcAft>
            </a:pPr>
            <a:r>
              <a:rPr lang="en-US" sz="1400" b="1" kern="1200" dirty="0" smtClean="0"/>
              <a:t>make available only to privileged users</a:t>
            </a:r>
            <a:endParaRPr lang="en-US" sz="1400" kern="1200" dirty="0"/>
          </a:p>
        </p:txBody>
      </p:sp>
      <p:sp>
        <p:nvSpPr>
          <p:cNvPr id="8" name="Freeform 7"/>
          <p:cNvSpPr/>
          <p:nvPr/>
        </p:nvSpPr>
        <p:spPr>
          <a:xfrm>
            <a:off x="662940" y="4223062"/>
            <a:ext cx="1234440" cy="1659395"/>
          </a:xfrm>
          <a:custGeom>
            <a:avLst/>
            <a:gdLst>
              <a:gd name="connsiteX0" fmla="*/ 0 w 1234440"/>
              <a:gd name="connsiteY0" fmla="*/ 129616 h 1659395"/>
              <a:gd name="connsiteX1" fmla="*/ 129616 w 1234440"/>
              <a:gd name="connsiteY1" fmla="*/ 0 h 1659395"/>
              <a:gd name="connsiteX2" fmla="*/ 1104824 w 1234440"/>
              <a:gd name="connsiteY2" fmla="*/ 0 h 1659395"/>
              <a:gd name="connsiteX3" fmla="*/ 1234440 w 1234440"/>
              <a:gd name="connsiteY3" fmla="*/ 129616 h 1659395"/>
              <a:gd name="connsiteX4" fmla="*/ 1234440 w 1234440"/>
              <a:gd name="connsiteY4" fmla="*/ 1529779 h 1659395"/>
              <a:gd name="connsiteX5" fmla="*/ 1104824 w 1234440"/>
              <a:gd name="connsiteY5" fmla="*/ 1659395 h 1659395"/>
              <a:gd name="connsiteX6" fmla="*/ 129616 w 1234440"/>
              <a:gd name="connsiteY6" fmla="*/ 1659395 h 1659395"/>
              <a:gd name="connsiteX7" fmla="*/ 0 w 1234440"/>
              <a:gd name="connsiteY7" fmla="*/ 1529779 h 1659395"/>
              <a:gd name="connsiteX8" fmla="*/ 0 w 1234440"/>
              <a:gd name="connsiteY8" fmla="*/ 129616 h 165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4440" h="1659395">
                <a:moveTo>
                  <a:pt x="0" y="129616"/>
                </a:moveTo>
                <a:cubicBezTo>
                  <a:pt x="0" y="58031"/>
                  <a:pt x="58031" y="0"/>
                  <a:pt x="129616" y="0"/>
                </a:cubicBezTo>
                <a:lnTo>
                  <a:pt x="1104824" y="0"/>
                </a:lnTo>
                <a:cubicBezTo>
                  <a:pt x="1176409" y="0"/>
                  <a:pt x="1234440" y="58031"/>
                  <a:pt x="1234440" y="129616"/>
                </a:cubicBezTo>
                <a:lnTo>
                  <a:pt x="1234440" y="1529779"/>
                </a:lnTo>
                <a:cubicBezTo>
                  <a:pt x="1234440" y="1601364"/>
                  <a:pt x="1176409" y="1659395"/>
                  <a:pt x="1104824" y="1659395"/>
                </a:cubicBezTo>
                <a:lnTo>
                  <a:pt x="129616" y="1659395"/>
                </a:lnTo>
                <a:cubicBezTo>
                  <a:pt x="58031" y="1659395"/>
                  <a:pt x="0" y="1601364"/>
                  <a:pt x="0" y="1529779"/>
                </a:cubicBezTo>
                <a:lnTo>
                  <a:pt x="0" y="129616"/>
                </a:ln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303" tIns="91303" rIns="91303" bIns="91303" numCol="1" spcCol="1270" anchor="t" anchorCtr="0">
            <a:noAutofit/>
          </a:bodyPr>
          <a:lstStyle/>
          <a:p>
            <a:pPr lvl="0" algn="l" defTabSz="622300" rtl="0">
              <a:lnSpc>
                <a:spcPct val="90000"/>
              </a:lnSpc>
              <a:spcBef>
                <a:spcPct val="0"/>
              </a:spcBef>
              <a:spcAft>
                <a:spcPct val="35000"/>
              </a:spcAft>
            </a:pPr>
            <a:r>
              <a:rPr lang="en-US" sz="1400" b="1" kern="1200" dirty="0" smtClean="0"/>
              <a:t>shadow password file</a:t>
            </a:r>
            <a:endParaRPr lang="en-US" sz="1400" kern="1200" dirty="0"/>
          </a:p>
          <a:p>
            <a:pPr marL="57150" lvl="1" indent="-57150" algn="l" defTabSz="488950" rtl="0">
              <a:lnSpc>
                <a:spcPct val="90000"/>
              </a:lnSpc>
              <a:spcBef>
                <a:spcPct val="0"/>
              </a:spcBef>
              <a:spcAft>
                <a:spcPct val="15000"/>
              </a:spcAft>
              <a:buChar char="••"/>
            </a:pPr>
            <a:r>
              <a:rPr lang="en-US" sz="1100" b="1" kern="1200" dirty="0" smtClean="0"/>
              <a:t>a separate file from the user IDs where the hashed passwords are kept</a:t>
            </a:r>
            <a:endParaRPr lang="en-US" sz="1100" kern="1200" dirty="0"/>
          </a:p>
        </p:txBody>
      </p:sp>
      <p:sp>
        <p:nvSpPr>
          <p:cNvPr id="9" name="Freeform 8"/>
          <p:cNvSpPr/>
          <p:nvPr/>
        </p:nvSpPr>
        <p:spPr>
          <a:xfrm>
            <a:off x="2103120" y="2503090"/>
            <a:ext cx="6377940" cy="3381534"/>
          </a:xfrm>
          <a:custGeom>
            <a:avLst/>
            <a:gdLst>
              <a:gd name="connsiteX0" fmla="*/ 0 w 6377940"/>
              <a:gd name="connsiteY0" fmla="*/ 355061 h 3381534"/>
              <a:gd name="connsiteX1" fmla="*/ 355061 w 6377940"/>
              <a:gd name="connsiteY1" fmla="*/ 0 h 3381534"/>
              <a:gd name="connsiteX2" fmla="*/ 6022879 w 6377940"/>
              <a:gd name="connsiteY2" fmla="*/ 0 h 3381534"/>
              <a:gd name="connsiteX3" fmla="*/ 6377940 w 6377940"/>
              <a:gd name="connsiteY3" fmla="*/ 355061 h 3381534"/>
              <a:gd name="connsiteX4" fmla="*/ 6377940 w 6377940"/>
              <a:gd name="connsiteY4" fmla="*/ 3026473 h 3381534"/>
              <a:gd name="connsiteX5" fmla="*/ 6022879 w 6377940"/>
              <a:gd name="connsiteY5" fmla="*/ 3381534 h 3381534"/>
              <a:gd name="connsiteX6" fmla="*/ 355061 w 6377940"/>
              <a:gd name="connsiteY6" fmla="*/ 3381534 h 3381534"/>
              <a:gd name="connsiteX7" fmla="*/ 0 w 6377940"/>
              <a:gd name="connsiteY7" fmla="*/ 3026473 h 3381534"/>
              <a:gd name="connsiteX8" fmla="*/ 0 w 6377940"/>
              <a:gd name="connsiteY8" fmla="*/ 355061 h 338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77940" h="3381534">
                <a:moveTo>
                  <a:pt x="0" y="355061"/>
                </a:moveTo>
                <a:cubicBezTo>
                  <a:pt x="0" y="158966"/>
                  <a:pt x="158966" y="0"/>
                  <a:pt x="355061" y="0"/>
                </a:cubicBezTo>
                <a:lnTo>
                  <a:pt x="6022879" y="0"/>
                </a:lnTo>
                <a:cubicBezTo>
                  <a:pt x="6218974" y="0"/>
                  <a:pt x="6377940" y="158966"/>
                  <a:pt x="6377940" y="355061"/>
                </a:cubicBezTo>
                <a:lnTo>
                  <a:pt x="6377940" y="3026473"/>
                </a:lnTo>
                <a:cubicBezTo>
                  <a:pt x="6377940" y="3222568"/>
                  <a:pt x="6218974" y="3381534"/>
                  <a:pt x="6022879" y="3381534"/>
                </a:cubicBezTo>
                <a:lnTo>
                  <a:pt x="355061" y="3381534"/>
                </a:lnTo>
                <a:cubicBezTo>
                  <a:pt x="158966" y="3381534"/>
                  <a:pt x="0" y="3222568"/>
                  <a:pt x="0" y="3026473"/>
                </a:cubicBezTo>
                <a:lnTo>
                  <a:pt x="0" y="355061"/>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56394" tIns="256394" rIns="256394" bIns="2251268" numCol="1" spcCol="1270" anchor="t" anchorCtr="0">
            <a:noAutofit/>
          </a:bodyPr>
          <a:lstStyle/>
          <a:p>
            <a:pPr lvl="0" algn="l" defTabSz="1778000" rtl="0">
              <a:lnSpc>
                <a:spcPct val="90000"/>
              </a:lnSpc>
              <a:spcBef>
                <a:spcPct val="0"/>
              </a:spcBef>
              <a:spcAft>
                <a:spcPct val="35000"/>
              </a:spcAft>
            </a:pPr>
            <a:r>
              <a:rPr lang="en-US" sz="4000" b="1" kern="1200" dirty="0" smtClean="0">
                <a:solidFill>
                  <a:srgbClr val="0000FF"/>
                </a:solidFill>
                <a:effectLst>
                  <a:outerShdw blurRad="38100" dist="38100" dir="2700000" algn="tl">
                    <a:srgbClr val="000000">
                      <a:alpha val="43137"/>
                    </a:srgbClr>
                  </a:outerShdw>
                </a:effectLst>
              </a:rPr>
              <a:t> </a:t>
            </a:r>
            <a:r>
              <a:rPr lang="en-US" sz="4000" b="1" kern="1200" dirty="0" smtClean="0">
                <a:ln>
                  <a:noFill/>
                </a:ln>
                <a:solidFill>
                  <a:schemeClr val="tx1"/>
                </a:solidFill>
                <a:effectLst>
                  <a:outerShdw blurRad="38100" dist="38100" dir="2700000" algn="tl">
                    <a:srgbClr val="000000">
                      <a:alpha val="43137"/>
                    </a:srgbClr>
                  </a:outerShdw>
                </a:effectLst>
              </a:rPr>
              <a:t>vulnerabilities</a:t>
            </a:r>
          </a:p>
          <a:p>
            <a:pPr lvl="0" algn="l" defTabSz="1778000" rtl="0">
              <a:lnSpc>
                <a:spcPct val="90000"/>
              </a:lnSpc>
              <a:spcBef>
                <a:spcPct val="0"/>
              </a:spcBef>
              <a:spcAft>
                <a:spcPct val="35000"/>
              </a:spcAft>
            </a:pPr>
            <a:endParaRPr lang="en-US" sz="2800" kern="1200" dirty="0">
              <a:solidFill>
                <a:srgbClr val="0000FF"/>
              </a:solidFill>
              <a:effectLst>
                <a:outerShdw blurRad="38100" dist="38100" dir="2700000" algn="tl">
                  <a:srgbClr val="000000">
                    <a:alpha val="43137"/>
                  </a:srgbClr>
                </a:outerShdw>
              </a:effectLst>
            </a:endParaRPr>
          </a:p>
        </p:txBody>
      </p:sp>
      <p:sp>
        <p:nvSpPr>
          <p:cNvPr id="10" name="Freeform 9"/>
          <p:cNvSpPr/>
          <p:nvPr/>
        </p:nvSpPr>
        <p:spPr>
          <a:xfrm>
            <a:off x="2262568" y="4024781"/>
            <a:ext cx="1192282" cy="1521690"/>
          </a:xfrm>
          <a:custGeom>
            <a:avLst/>
            <a:gdLst>
              <a:gd name="connsiteX0" fmla="*/ 0 w 1192282"/>
              <a:gd name="connsiteY0" fmla="*/ 125190 h 1521690"/>
              <a:gd name="connsiteX1" fmla="*/ 125190 w 1192282"/>
              <a:gd name="connsiteY1" fmla="*/ 0 h 1521690"/>
              <a:gd name="connsiteX2" fmla="*/ 1067092 w 1192282"/>
              <a:gd name="connsiteY2" fmla="*/ 0 h 1521690"/>
              <a:gd name="connsiteX3" fmla="*/ 1192282 w 1192282"/>
              <a:gd name="connsiteY3" fmla="*/ 125190 h 1521690"/>
              <a:gd name="connsiteX4" fmla="*/ 1192282 w 1192282"/>
              <a:gd name="connsiteY4" fmla="*/ 1396500 h 1521690"/>
              <a:gd name="connsiteX5" fmla="*/ 1067092 w 1192282"/>
              <a:gd name="connsiteY5" fmla="*/ 1521690 h 1521690"/>
              <a:gd name="connsiteX6" fmla="*/ 125190 w 1192282"/>
              <a:gd name="connsiteY6" fmla="*/ 1521690 h 1521690"/>
              <a:gd name="connsiteX7" fmla="*/ 0 w 1192282"/>
              <a:gd name="connsiteY7" fmla="*/ 1396500 h 1521690"/>
              <a:gd name="connsiteX8" fmla="*/ 0 w 1192282"/>
              <a:gd name="connsiteY8" fmla="*/ 125190 h 15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2282" h="1521690">
                <a:moveTo>
                  <a:pt x="0" y="125190"/>
                </a:moveTo>
                <a:cubicBezTo>
                  <a:pt x="0" y="56049"/>
                  <a:pt x="56049" y="0"/>
                  <a:pt x="125190" y="0"/>
                </a:cubicBezTo>
                <a:lnTo>
                  <a:pt x="1067092" y="0"/>
                </a:lnTo>
                <a:cubicBezTo>
                  <a:pt x="1136233" y="0"/>
                  <a:pt x="1192282" y="56049"/>
                  <a:pt x="1192282" y="125190"/>
                </a:cubicBezTo>
                <a:lnTo>
                  <a:pt x="1192282" y="1396500"/>
                </a:lnTo>
                <a:cubicBezTo>
                  <a:pt x="1192282" y="1465641"/>
                  <a:pt x="1136233" y="1521690"/>
                  <a:pt x="1067092" y="1521690"/>
                </a:cubicBezTo>
                <a:lnTo>
                  <a:pt x="125190" y="1521690"/>
                </a:lnTo>
                <a:cubicBezTo>
                  <a:pt x="56049" y="1521690"/>
                  <a:pt x="0" y="1465641"/>
                  <a:pt x="0" y="1396500"/>
                </a:cubicBezTo>
                <a:lnTo>
                  <a:pt x="0" y="125190"/>
                </a:ln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007" tIns="90007" rIns="90007" bIns="90007" numCol="1" spcCol="1270" anchor="ctr" anchorCtr="0">
            <a:noAutofit/>
          </a:bodyPr>
          <a:lstStyle/>
          <a:p>
            <a:pPr lvl="0" algn="ctr" defTabSz="622300" rtl="0">
              <a:lnSpc>
                <a:spcPct val="90000"/>
              </a:lnSpc>
              <a:spcBef>
                <a:spcPct val="0"/>
              </a:spcBef>
              <a:spcAft>
                <a:spcPct val="35000"/>
              </a:spcAft>
            </a:pPr>
            <a:r>
              <a:rPr lang="en-US" sz="1400" b="1" kern="1200" dirty="0" smtClean="0"/>
              <a:t>weakness in the OS that allows access to the file</a:t>
            </a:r>
            <a:endParaRPr lang="en-US" sz="1400" kern="1200" dirty="0"/>
          </a:p>
        </p:txBody>
      </p:sp>
      <p:sp>
        <p:nvSpPr>
          <p:cNvPr id="11" name="Freeform 10"/>
          <p:cNvSpPr/>
          <p:nvPr/>
        </p:nvSpPr>
        <p:spPr>
          <a:xfrm>
            <a:off x="3479141" y="4024781"/>
            <a:ext cx="1192282" cy="1521690"/>
          </a:xfrm>
          <a:custGeom>
            <a:avLst/>
            <a:gdLst>
              <a:gd name="connsiteX0" fmla="*/ 0 w 1192282"/>
              <a:gd name="connsiteY0" fmla="*/ 125190 h 1521690"/>
              <a:gd name="connsiteX1" fmla="*/ 125190 w 1192282"/>
              <a:gd name="connsiteY1" fmla="*/ 0 h 1521690"/>
              <a:gd name="connsiteX2" fmla="*/ 1067092 w 1192282"/>
              <a:gd name="connsiteY2" fmla="*/ 0 h 1521690"/>
              <a:gd name="connsiteX3" fmla="*/ 1192282 w 1192282"/>
              <a:gd name="connsiteY3" fmla="*/ 125190 h 1521690"/>
              <a:gd name="connsiteX4" fmla="*/ 1192282 w 1192282"/>
              <a:gd name="connsiteY4" fmla="*/ 1396500 h 1521690"/>
              <a:gd name="connsiteX5" fmla="*/ 1067092 w 1192282"/>
              <a:gd name="connsiteY5" fmla="*/ 1521690 h 1521690"/>
              <a:gd name="connsiteX6" fmla="*/ 125190 w 1192282"/>
              <a:gd name="connsiteY6" fmla="*/ 1521690 h 1521690"/>
              <a:gd name="connsiteX7" fmla="*/ 0 w 1192282"/>
              <a:gd name="connsiteY7" fmla="*/ 1396500 h 1521690"/>
              <a:gd name="connsiteX8" fmla="*/ 0 w 1192282"/>
              <a:gd name="connsiteY8" fmla="*/ 125190 h 15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2282" h="1521690">
                <a:moveTo>
                  <a:pt x="0" y="125190"/>
                </a:moveTo>
                <a:cubicBezTo>
                  <a:pt x="0" y="56049"/>
                  <a:pt x="56049" y="0"/>
                  <a:pt x="125190" y="0"/>
                </a:cubicBezTo>
                <a:lnTo>
                  <a:pt x="1067092" y="0"/>
                </a:lnTo>
                <a:cubicBezTo>
                  <a:pt x="1136233" y="0"/>
                  <a:pt x="1192282" y="56049"/>
                  <a:pt x="1192282" y="125190"/>
                </a:cubicBezTo>
                <a:lnTo>
                  <a:pt x="1192282" y="1396500"/>
                </a:lnTo>
                <a:cubicBezTo>
                  <a:pt x="1192282" y="1465641"/>
                  <a:pt x="1136233" y="1521690"/>
                  <a:pt x="1067092" y="1521690"/>
                </a:cubicBezTo>
                <a:lnTo>
                  <a:pt x="125190" y="1521690"/>
                </a:lnTo>
                <a:cubicBezTo>
                  <a:pt x="56049" y="1521690"/>
                  <a:pt x="0" y="1465641"/>
                  <a:pt x="0" y="1396500"/>
                </a:cubicBezTo>
                <a:lnTo>
                  <a:pt x="0" y="125190"/>
                </a:ln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007" tIns="90007" rIns="90007" bIns="90007" numCol="1" spcCol="1270" anchor="ctr" anchorCtr="0">
            <a:noAutofit/>
          </a:bodyPr>
          <a:lstStyle/>
          <a:p>
            <a:pPr lvl="0" algn="ctr" defTabSz="622300" rtl="0">
              <a:lnSpc>
                <a:spcPct val="90000"/>
              </a:lnSpc>
              <a:spcBef>
                <a:spcPct val="0"/>
              </a:spcBef>
              <a:spcAft>
                <a:spcPct val="35000"/>
              </a:spcAft>
            </a:pPr>
            <a:r>
              <a:rPr lang="en-US" sz="1400" b="1" kern="1200" dirty="0" smtClean="0"/>
              <a:t>accident with permissions making it readable</a:t>
            </a:r>
            <a:endParaRPr lang="en-US" sz="1400" kern="1200" dirty="0"/>
          </a:p>
        </p:txBody>
      </p:sp>
      <p:sp>
        <p:nvSpPr>
          <p:cNvPr id="12" name="Freeform 11"/>
          <p:cNvSpPr/>
          <p:nvPr/>
        </p:nvSpPr>
        <p:spPr>
          <a:xfrm>
            <a:off x="4695715" y="4024781"/>
            <a:ext cx="1192282" cy="1521690"/>
          </a:xfrm>
          <a:custGeom>
            <a:avLst/>
            <a:gdLst>
              <a:gd name="connsiteX0" fmla="*/ 0 w 1192282"/>
              <a:gd name="connsiteY0" fmla="*/ 125190 h 1521690"/>
              <a:gd name="connsiteX1" fmla="*/ 125190 w 1192282"/>
              <a:gd name="connsiteY1" fmla="*/ 0 h 1521690"/>
              <a:gd name="connsiteX2" fmla="*/ 1067092 w 1192282"/>
              <a:gd name="connsiteY2" fmla="*/ 0 h 1521690"/>
              <a:gd name="connsiteX3" fmla="*/ 1192282 w 1192282"/>
              <a:gd name="connsiteY3" fmla="*/ 125190 h 1521690"/>
              <a:gd name="connsiteX4" fmla="*/ 1192282 w 1192282"/>
              <a:gd name="connsiteY4" fmla="*/ 1396500 h 1521690"/>
              <a:gd name="connsiteX5" fmla="*/ 1067092 w 1192282"/>
              <a:gd name="connsiteY5" fmla="*/ 1521690 h 1521690"/>
              <a:gd name="connsiteX6" fmla="*/ 125190 w 1192282"/>
              <a:gd name="connsiteY6" fmla="*/ 1521690 h 1521690"/>
              <a:gd name="connsiteX7" fmla="*/ 0 w 1192282"/>
              <a:gd name="connsiteY7" fmla="*/ 1396500 h 1521690"/>
              <a:gd name="connsiteX8" fmla="*/ 0 w 1192282"/>
              <a:gd name="connsiteY8" fmla="*/ 125190 h 15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2282" h="1521690">
                <a:moveTo>
                  <a:pt x="0" y="125190"/>
                </a:moveTo>
                <a:cubicBezTo>
                  <a:pt x="0" y="56049"/>
                  <a:pt x="56049" y="0"/>
                  <a:pt x="125190" y="0"/>
                </a:cubicBezTo>
                <a:lnTo>
                  <a:pt x="1067092" y="0"/>
                </a:lnTo>
                <a:cubicBezTo>
                  <a:pt x="1136233" y="0"/>
                  <a:pt x="1192282" y="56049"/>
                  <a:pt x="1192282" y="125190"/>
                </a:cubicBezTo>
                <a:lnTo>
                  <a:pt x="1192282" y="1396500"/>
                </a:lnTo>
                <a:cubicBezTo>
                  <a:pt x="1192282" y="1465641"/>
                  <a:pt x="1136233" y="1521690"/>
                  <a:pt x="1067092" y="1521690"/>
                </a:cubicBezTo>
                <a:lnTo>
                  <a:pt x="125190" y="1521690"/>
                </a:lnTo>
                <a:cubicBezTo>
                  <a:pt x="56049" y="1521690"/>
                  <a:pt x="0" y="1465641"/>
                  <a:pt x="0" y="1396500"/>
                </a:cubicBezTo>
                <a:lnTo>
                  <a:pt x="0" y="125190"/>
                </a:ln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007" tIns="90007" rIns="90007" bIns="90007" numCol="1" spcCol="1270" anchor="ctr" anchorCtr="0">
            <a:noAutofit/>
          </a:bodyPr>
          <a:lstStyle/>
          <a:p>
            <a:pPr lvl="0" algn="ctr" defTabSz="622300" rtl="0">
              <a:lnSpc>
                <a:spcPct val="90000"/>
              </a:lnSpc>
              <a:spcBef>
                <a:spcPct val="0"/>
              </a:spcBef>
              <a:spcAft>
                <a:spcPct val="35000"/>
              </a:spcAft>
            </a:pPr>
            <a:r>
              <a:rPr lang="en-US" sz="1400" b="1" kern="1200" dirty="0" smtClean="0"/>
              <a:t>users with same password on other systems</a:t>
            </a:r>
            <a:endParaRPr lang="en-US" sz="1400" kern="1200" dirty="0"/>
          </a:p>
        </p:txBody>
      </p:sp>
      <p:sp>
        <p:nvSpPr>
          <p:cNvPr id="13" name="Freeform 12"/>
          <p:cNvSpPr/>
          <p:nvPr/>
        </p:nvSpPr>
        <p:spPr>
          <a:xfrm>
            <a:off x="5912288" y="4024781"/>
            <a:ext cx="1192282" cy="1521690"/>
          </a:xfrm>
          <a:custGeom>
            <a:avLst/>
            <a:gdLst>
              <a:gd name="connsiteX0" fmla="*/ 0 w 1192282"/>
              <a:gd name="connsiteY0" fmla="*/ 125190 h 1521690"/>
              <a:gd name="connsiteX1" fmla="*/ 125190 w 1192282"/>
              <a:gd name="connsiteY1" fmla="*/ 0 h 1521690"/>
              <a:gd name="connsiteX2" fmla="*/ 1067092 w 1192282"/>
              <a:gd name="connsiteY2" fmla="*/ 0 h 1521690"/>
              <a:gd name="connsiteX3" fmla="*/ 1192282 w 1192282"/>
              <a:gd name="connsiteY3" fmla="*/ 125190 h 1521690"/>
              <a:gd name="connsiteX4" fmla="*/ 1192282 w 1192282"/>
              <a:gd name="connsiteY4" fmla="*/ 1396500 h 1521690"/>
              <a:gd name="connsiteX5" fmla="*/ 1067092 w 1192282"/>
              <a:gd name="connsiteY5" fmla="*/ 1521690 h 1521690"/>
              <a:gd name="connsiteX6" fmla="*/ 125190 w 1192282"/>
              <a:gd name="connsiteY6" fmla="*/ 1521690 h 1521690"/>
              <a:gd name="connsiteX7" fmla="*/ 0 w 1192282"/>
              <a:gd name="connsiteY7" fmla="*/ 1396500 h 1521690"/>
              <a:gd name="connsiteX8" fmla="*/ 0 w 1192282"/>
              <a:gd name="connsiteY8" fmla="*/ 125190 h 15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2282" h="1521690">
                <a:moveTo>
                  <a:pt x="0" y="125190"/>
                </a:moveTo>
                <a:cubicBezTo>
                  <a:pt x="0" y="56049"/>
                  <a:pt x="56049" y="0"/>
                  <a:pt x="125190" y="0"/>
                </a:cubicBezTo>
                <a:lnTo>
                  <a:pt x="1067092" y="0"/>
                </a:lnTo>
                <a:cubicBezTo>
                  <a:pt x="1136233" y="0"/>
                  <a:pt x="1192282" y="56049"/>
                  <a:pt x="1192282" y="125190"/>
                </a:cubicBezTo>
                <a:lnTo>
                  <a:pt x="1192282" y="1396500"/>
                </a:lnTo>
                <a:cubicBezTo>
                  <a:pt x="1192282" y="1465641"/>
                  <a:pt x="1136233" y="1521690"/>
                  <a:pt x="1067092" y="1521690"/>
                </a:cubicBezTo>
                <a:lnTo>
                  <a:pt x="125190" y="1521690"/>
                </a:lnTo>
                <a:cubicBezTo>
                  <a:pt x="56049" y="1521690"/>
                  <a:pt x="0" y="1465641"/>
                  <a:pt x="0" y="1396500"/>
                </a:cubicBezTo>
                <a:lnTo>
                  <a:pt x="0" y="125190"/>
                </a:ln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007" tIns="90007" rIns="90007" bIns="90007" numCol="1" spcCol="1270" anchor="ctr" anchorCtr="0">
            <a:noAutofit/>
          </a:bodyPr>
          <a:lstStyle/>
          <a:p>
            <a:pPr lvl="0" algn="ctr" defTabSz="622300" rtl="0">
              <a:lnSpc>
                <a:spcPct val="90000"/>
              </a:lnSpc>
              <a:spcBef>
                <a:spcPct val="0"/>
              </a:spcBef>
              <a:spcAft>
                <a:spcPct val="35000"/>
              </a:spcAft>
            </a:pPr>
            <a:r>
              <a:rPr lang="en-US" sz="1400" b="1" kern="1200" dirty="0" smtClean="0"/>
              <a:t>access from backup media</a:t>
            </a:r>
            <a:endParaRPr lang="en-US" sz="1400" kern="1200" dirty="0"/>
          </a:p>
        </p:txBody>
      </p:sp>
      <p:sp>
        <p:nvSpPr>
          <p:cNvPr id="14" name="Freeform 13"/>
          <p:cNvSpPr/>
          <p:nvPr/>
        </p:nvSpPr>
        <p:spPr>
          <a:xfrm>
            <a:off x="7128861" y="4024781"/>
            <a:ext cx="1192282" cy="1521690"/>
          </a:xfrm>
          <a:custGeom>
            <a:avLst/>
            <a:gdLst>
              <a:gd name="connsiteX0" fmla="*/ 0 w 1192282"/>
              <a:gd name="connsiteY0" fmla="*/ 125190 h 1521690"/>
              <a:gd name="connsiteX1" fmla="*/ 125190 w 1192282"/>
              <a:gd name="connsiteY1" fmla="*/ 0 h 1521690"/>
              <a:gd name="connsiteX2" fmla="*/ 1067092 w 1192282"/>
              <a:gd name="connsiteY2" fmla="*/ 0 h 1521690"/>
              <a:gd name="connsiteX3" fmla="*/ 1192282 w 1192282"/>
              <a:gd name="connsiteY3" fmla="*/ 125190 h 1521690"/>
              <a:gd name="connsiteX4" fmla="*/ 1192282 w 1192282"/>
              <a:gd name="connsiteY4" fmla="*/ 1396500 h 1521690"/>
              <a:gd name="connsiteX5" fmla="*/ 1067092 w 1192282"/>
              <a:gd name="connsiteY5" fmla="*/ 1521690 h 1521690"/>
              <a:gd name="connsiteX6" fmla="*/ 125190 w 1192282"/>
              <a:gd name="connsiteY6" fmla="*/ 1521690 h 1521690"/>
              <a:gd name="connsiteX7" fmla="*/ 0 w 1192282"/>
              <a:gd name="connsiteY7" fmla="*/ 1396500 h 1521690"/>
              <a:gd name="connsiteX8" fmla="*/ 0 w 1192282"/>
              <a:gd name="connsiteY8" fmla="*/ 125190 h 15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2282" h="1521690">
                <a:moveTo>
                  <a:pt x="0" y="125190"/>
                </a:moveTo>
                <a:cubicBezTo>
                  <a:pt x="0" y="56049"/>
                  <a:pt x="56049" y="0"/>
                  <a:pt x="125190" y="0"/>
                </a:cubicBezTo>
                <a:lnTo>
                  <a:pt x="1067092" y="0"/>
                </a:lnTo>
                <a:cubicBezTo>
                  <a:pt x="1136233" y="0"/>
                  <a:pt x="1192282" y="56049"/>
                  <a:pt x="1192282" y="125190"/>
                </a:cubicBezTo>
                <a:lnTo>
                  <a:pt x="1192282" y="1396500"/>
                </a:lnTo>
                <a:cubicBezTo>
                  <a:pt x="1192282" y="1465641"/>
                  <a:pt x="1136233" y="1521690"/>
                  <a:pt x="1067092" y="1521690"/>
                </a:cubicBezTo>
                <a:lnTo>
                  <a:pt x="125190" y="1521690"/>
                </a:lnTo>
                <a:cubicBezTo>
                  <a:pt x="56049" y="1521690"/>
                  <a:pt x="0" y="1465641"/>
                  <a:pt x="0" y="1396500"/>
                </a:cubicBezTo>
                <a:lnTo>
                  <a:pt x="0" y="125190"/>
                </a:ln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007" tIns="90007" rIns="90007" bIns="90007" numCol="1" spcCol="1270" anchor="ctr" anchorCtr="0">
            <a:noAutofit/>
          </a:bodyPr>
          <a:lstStyle/>
          <a:p>
            <a:pPr lvl="0" algn="ctr" defTabSz="622300" rtl="0">
              <a:lnSpc>
                <a:spcPct val="90000"/>
              </a:lnSpc>
              <a:spcBef>
                <a:spcPct val="0"/>
              </a:spcBef>
              <a:spcAft>
                <a:spcPct val="35000"/>
              </a:spcAft>
            </a:pPr>
            <a:r>
              <a:rPr lang="en-US" sz="1400" b="1" kern="1200" dirty="0" smtClean="0"/>
              <a:t>sniff passwords in network traffic</a:t>
            </a:r>
            <a:endParaRPr lang="en-US" sz="1400" kern="1200" dirty="0"/>
          </a:p>
        </p:txBody>
      </p:sp>
      <p:pic>
        <p:nvPicPr>
          <p:cNvPr id="44036" name="Picture 7"/>
          <p:cNvPicPr>
            <a:picLocks noChangeAspect="1"/>
          </p:cNvPicPr>
          <p:nvPr/>
        </p:nvPicPr>
        <p:blipFill>
          <a:blip r:embed="rId3"/>
          <a:srcRect/>
          <a:stretch>
            <a:fillRect/>
          </a:stretch>
        </p:blipFill>
        <p:spPr bwMode="auto">
          <a:xfrm>
            <a:off x="6172200" y="2438400"/>
            <a:ext cx="2316163" cy="1822450"/>
          </a:xfrm>
          <a:prstGeom prst="rect">
            <a:avLst/>
          </a:prstGeom>
          <a:noFill/>
          <a:ln w="9525">
            <a:noFill/>
            <a:miter lim="800000"/>
            <a:headEnd/>
            <a:tailEnd/>
          </a:ln>
        </p:spPr>
      </p:pic>
    </p:spTree>
    <p:extLst>
      <p:ext uri="{BB962C8B-B14F-4D97-AF65-F5344CB8AC3E}">
        <p14:creationId xmlns:p14="http://schemas.microsoft.com/office/powerpoint/2010/main" val="18941107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ppt_w</p:attrName>
                                        </p:attrNameLst>
                                      </p:cBhvr>
                                      <p:tavLst>
                                        <p:tav tm="0">
                                          <p:val>
                                            <p:fltVal val="0"/>
                                          </p:val>
                                        </p:tav>
                                        <p:tav tm="100000">
                                          <p:val>
                                            <p:strVal val="#ppt_w"/>
                                          </p:val>
                                        </p:tav>
                                      </p:tavLst>
                                    </p:anim>
                                    <p:anim calcmode="lin" valueType="num">
                                      <p:cBhvr>
                                        <p:cTn id="25" dur="500" fill="hold"/>
                                        <p:tgtEl>
                                          <p:spTgt spid="10"/>
                                        </p:tgtEl>
                                        <p:attrNameLst>
                                          <p:attrName>ppt_h</p:attrName>
                                        </p:attrNameLst>
                                      </p:cBhvr>
                                      <p:tavLst>
                                        <p:tav tm="0">
                                          <p:val>
                                            <p:fltVal val="0"/>
                                          </p:val>
                                        </p:tav>
                                        <p:tav tm="100000">
                                          <p:val>
                                            <p:strVal val="#ppt_h"/>
                                          </p:val>
                                        </p:tav>
                                      </p:tavLst>
                                    </p:anim>
                                    <p:animEffect transition="in" filter="fade">
                                      <p:cBhvr>
                                        <p:cTn id="26" dur="500"/>
                                        <p:tgtEl>
                                          <p:spTgt spid="10"/>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p:cTn id="29" dur="500" fill="hold"/>
                                        <p:tgtEl>
                                          <p:spTgt spid="11"/>
                                        </p:tgtEl>
                                        <p:attrNameLst>
                                          <p:attrName>ppt_w</p:attrName>
                                        </p:attrNameLst>
                                      </p:cBhvr>
                                      <p:tavLst>
                                        <p:tav tm="0">
                                          <p:val>
                                            <p:fltVal val="0"/>
                                          </p:val>
                                        </p:tav>
                                        <p:tav tm="100000">
                                          <p:val>
                                            <p:strVal val="#ppt_w"/>
                                          </p:val>
                                        </p:tav>
                                      </p:tavLst>
                                    </p:anim>
                                    <p:anim calcmode="lin" valueType="num">
                                      <p:cBhvr>
                                        <p:cTn id="30" dur="500" fill="hold"/>
                                        <p:tgtEl>
                                          <p:spTgt spid="11"/>
                                        </p:tgtEl>
                                        <p:attrNameLst>
                                          <p:attrName>ppt_h</p:attrName>
                                        </p:attrNameLst>
                                      </p:cBhvr>
                                      <p:tavLst>
                                        <p:tav tm="0">
                                          <p:val>
                                            <p:fltVal val="0"/>
                                          </p:val>
                                        </p:tav>
                                        <p:tav tm="100000">
                                          <p:val>
                                            <p:strVal val="#ppt_h"/>
                                          </p:val>
                                        </p:tav>
                                      </p:tavLst>
                                    </p:anim>
                                    <p:animEffect transition="in" filter="fade">
                                      <p:cBhvr>
                                        <p:cTn id="31" dur="500"/>
                                        <p:tgtEl>
                                          <p:spTgt spid="11"/>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p:cTn id="34" dur="500" fill="hold"/>
                                        <p:tgtEl>
                                          <p:spTgt spid="12"/>
                                        </p:tgtEl>
                                        <p:attrNameLst>
                                          <p:attrName>ppt_w</p:attrName>
                                        </p:attrNameLst>
                                      </p:cBhvr>
                                      <p:tavLst>
                                        <p:tav tm="0">
                                          <p:val>
                                            <p:fltVal val="0"/>
                                          </p:val>
                                        </p:tav>
                                        <p:tav tm="100000">
                                          <p:val>
                                            <p:strVal val="#ppt_w"/>
                                          </p:val>
                                        </p:tav>
                                      </p:tavLst>
                                    </p:anim>
                                    <p:anim calcmode="lin" valueType="num">
                                      <p:cBhvr>
                                        <p:cTn id="35" dur="500" fill="hold"/>
                                        <p:tgtEl>
                                          <p:spTgt spid="12"/>
                                        </p:tgtEl>
                                        <p:attrNameLst>
                                          <p:attrName>ppt_h</p:attrName>
                                        </p:attrNameLst>
                                      </p:cBhvr>
                                      <p:tavLst>
                                        <p:tav tm="0">
                                          <p:val>
                                            <p:fltVal val="0"/>
                                          </p:val>
                                        </p:tav>
                                        <p:tav tm="100000">
                                          <p:val>
                                            <p:strVal val="#ppt_h"/>
                                          </p:val>
                                        </p:tav>
                                      </p:tavLst>
                                    </p:anim>
                                    <p:animEffect transition="in" filter="fade">
                                      <p:cBhvr>
                                        <p:cTn id="36" dur="500"/>
                                        <p:tgtEl>
                                          <p:spTgt spid="12"/>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p:cTn id="39" dur="500" fill="hold"/>
                                        <p:tgtEl>
                                          <p:spTgt spid="13"/>
                                        </p:tgtEl>
                                        <p:attrNameLst>
                                          <p:attrName>ppt_w</p:attrName>
                                        </p:attrNameLst>
                                      </p:cBhvr>
                                      <p:tavLst>
                                        <p:tav tm="0">
                                          <p:val>
                                            <p:fltVal val="0"/>
                                          </p:val>
                                        </p:tav>
                                        <p:tav tm="100000">
                                          <p:val>
                                            <p:strVal val="#ppt_w"/>
                                          </p:val>
                                        </p:tav>
                                      </p:tavLst>
                                    </p:anim>
                                    <p:anim calcmode="lin" valueType="num">
                                      <p:cBhvr>
                                        <p:cTn id="40" dur="500" fill="hold"/>
                                        <p:tgtEl>
                                          <p:spTgt spid="13"/>
                                        </p:tgtEl>
                                        <p:attrNameLst>
                                          <p:attrName>ppt_h</p:attrName>
                                        </p:attrNameLst>
                                      </p:cBhvr>
                                      <p:tavLst>
                                        <p:tav tm="0">
                                          <p:val>
                                            <p:fltVal val="0"/>
                                          </p:val>
                                        </p:tav>
                                        <p:tav tm="100000">
                                          <p:val>
                                            <p:strVal val="#ppt_h"/>
                                          </p:val>
                                        </p:tav>
                                      </p:tavLst>
                                    </p:anim>
                                    <p:animEffect transition="in" filter="fade">
                                      <p:cBhvr>
                                        <p:cTn id="41" dur="500"/>
                                        <p:tgtEl>
                                          <p:spTgt spid="13"/>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p:cTn id="44" dur="500" fill="hold"/>
                                        <p:tgtEl>
                                          <p:spTgt spid="14"/>
                                        </p:tgtEl>
                                        <p:attrNameLst>
                                          <p:attrName>ppt_w</p:attrName>
                                        </p:attrNameLst>
                                      </p:cBhvr>
                                      <p:tavLst>
                                        <p:tav tm="0">
                                          <p:val>
                                            <p:fltVal val="0"/>
                                          </p:val>
                                        </p:tav>
                                        <p:tav tm="100000">
                                          <p:val>
                                            <p:strVal val="#ppt_w"/>
                                          </p:val>
                                        </p:tav>
                                      </p:tavLst>
                                    </p:anim>
                                    <p:anim calcmode="lin" valueType="num">
                                      <p:cBhvr>
                                        <p:cTn id="45" dur="500" fill="hold"/>
                                        <p:tgtEl>
                                          <p:spTgt spid="14"/>
                                        </p:tgtEl>
                                        <p:attrNameLst>
                                          <p:attrName>ppt_h</p:attrName>
                                        </p:attrNameLst>
                                      </p:cBhvr>
                                      <p:tavLst>
                                        <p:tav tm="0">
                                          <p:val>
                                            <p:fltVal val="0"/>
                                          </p:val>
                                        </p:tav>
                                        <p:tav tm="100000">
                                          <p:val>
                                            <p:strVal val="#ppt_h"/>
                                          </p:val>
                                        </p:tav>
                                      </p:tavLst>
                                    </p:anim>
                                    <p:animEffect transition="in" filter="fade">
                                      <p:cBhvr>
                                        <p:cTn id="46" dur="500"/>
                                        <p:tgtEl>
                                          <p:spTgt spid="14"/>
                                        </p:tgtEl>
                                      </p:cBhvr>
                                    </p:animEffect>
                                  </p:childTnLst>
                                </p:cTn>
                              </p:par>
                              <p:par>
                                <p:cTn id="47" presetID="53" presetClass="entr" presetSubtype="16" fill="hold" nodeType="withEffect">
                                  <p:stCondLst>
                                    <p:cond delay="0"/>
                                  </p:stCondLst>
                                  <p:childTnLst>
                                    <p:set>
                                      <p:cBhvr>
                                        <p:cTn id="48" dur="1" fill="hold">
                                          <p:stCondLst>
                                            <p:cond delay="0"/>
                                          </p:stCondLst>
                                        </p:cTn>
                                        <p:tgtEl>
                                          <p:spTgt spid="44036"/>
                                        </p:tgtEl>
                                        <p:attrNameLst>
                                          <p:attrName>style.visibility</p:attrName>
                                        </p:attrNameLst>
                                      </p:cBhvr>
                                      <p:to>
                                        <p:strVal val="visible"/>
                                      </p:to>
                                    </p:set>
                                    <p:anim calcmode="lin" valueType="num">
                                      <p:cBhvr>
                                        <p:cTn id="49" dur="500" fill="hold"/>
                                        <p:tgtEl>
                                          <p:spTgt spid="44036"/>
                                        </p:tgtEl>
                                        <p:attrNameLst>
                                          <p:attrName>ppt_w</p:attrName>
                                        </p:attrNameLst>
                                      </p:cBhvr>
                                      <p:tavLst>
                                        <p:tav tm="0">
                                          <p:val>
                                            <p:fltVal val="0"/>
                                          </p:val>
                                        </p:tav>
                                        <p:tav tm="100000">
                                          <p:val>
                                            <p:strVal val="#ppt_w"/>
                                          </p:val>
                                        </p:tav>
                                      </p:tavLst>
                                    </p:anim>
                                    <p:anim calcmode="lin" valueType="num">
                                      <p:cBhvr>
                                        <p:cTn id="50" dur="500" fill="hold"/>
                                        <p:tgtEl>
                                          <p:spTgt spid="44036"/>
                                        </p:tgtEl>
                                        <p:attrNameLst>
                                          <p:attrName>ppt_h</p:attrName>
                                        </p:attrNameLst>
                                      </p:cBhvr>
                                      <p:tavLst>
                                        <p:tav tm="0">
                                          <p:val>
                                            <p:fltVal val="0"/>
                                          </p:val>
                                        </p:tav>
                                        <p:tav tm="100000">
                                          <p:val>
                                            <p:strVal val="#ppt_h"/>
                                          </p:val>
                                        </p:tav>
                                      </p:tavLst>
                                    </p:anim>
                                    <p:animEffect transition="in" filter="fade">
                                      <p:cBhvr>
                                        <p:cTn id="51" dur="500"/>
                                        <p:tgtEl>
                                          <p:spTgt spid="44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1026"/>
          <p:cNvSpPr>
            <a:spLocks noGrp="1" noChangeArrowheads="1"/>
          </p:cNvSpPr>
          <p:nvPr>
            <p:ph type="title"/>
          </p:nvPr>
        </p:nvSpPr>
        <p:spPr/>
        <p:txBody>
          <a:bodyPr/>
          <a:lstStyle/>
          <a:p>
            <a:r>
              <a:rPr lang="en-US" smtClean="0"/>
              <a:t>Password Selection Techniques</a:t>
            </a:r>
            <a:endParaRPr lang="en-US" dirty="0"/>
          </a:p>
        </p:txBody>
      </p:sp>
      <p:sp>
        <p:nvSpPr>
          <p:cNvPr id="6" name="Freeform 5"/>
          <p:cNvSpPr/>
          <p:nvPr/>
        </p:nvSpPr>
        <p:spPr>
          <a:xfrm>
            <a:off x="304800" y="5617550"/>
            <a:ext cx="8610600" cy="1011845"/>
          </a:xfrm>
          <a:custGeom>
            <a:avLst/>
            <a:gdLst>
              <a:gd name="connsiteX0" fmla="*/ 0 w 8610600"/>
              <a:gd name="connsiteY0" fmla="*/ 0 h 1011845"/>
              <a:gd name="connsiteX1" fmla="*/ 8610600 w 8610600"/>
              <a:gd name="connsiteY1" fmla="*/ 0 h 1011845"/>
              <a:gd name="connsiteX2" fmla="*/ 8610600 w 8610600"/>
              <a:gd name="connsiteY2" fmla="*/ 1011845 h 1011845"/>
              <a:gd name="connsiteX3" fmla="*/ 0 w 8610600"/>
              <a:gd name="connsiteY3" fmla="*/ 1011845 h 1011845"/>
              <a:gd name="connsiteX4" fmla="*/ 0 w 8610600"/>
              <a:gd name="connsiteY4" fmla="*/ 0 h 1011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0600" h="1011845">
                <a:moveTo>
                  <a:pt x="0" y="0"/>
                </a:moveTo>
                <a:lnTo>
                  <a:pt x="8610600" y="0"/>
                </a:lnTo>
                <a:lnTo>
                  <a:pt x="8610600" y="1011845"/>
                </a:lnTo>
                <a:lnTo>
                  <a:pt x="0" y="1011845"/>
                </a:lnTo>
                <a:lnTo>
                  <a:pt x="0" y="0"/>
                </a:lnTo>
                <a:close/>
              </a:path>
            </a:pathLst>
          </a:custGeom>
          <a:solidFill>
            <a:schemeClr val="tx2">
              <a:lumMod val="40000"/>
              <a:lumOff val="60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0688" tIns="170688" rIns="170688" bIns="636137" numCol="1" spcCol="1270" anchor="ctr" anchorCtr="0">
            <a:noAutofit/>
          </a:bodyPr>
          <a:lstStyle/>
          <a:p>
            <a:pPr lvl="0" algn="ctr" defTabSz="1066800" rtl="0">
              <a:lnSpc>
                <a:spcPct val="90000"/>
              </a:lnSpc>
              <a:spcBef>
                <a:spcPct val="0"/>
              </a:spcBef>
              <a:spcAft>
                <a:spcPct val="35000"/>
              </a:spcAft>
            </a:pPr>
            <a:r>
              <a:rPr lang="en-US" sz="2400" b="1" kern="1200" dirty="0" smtClean="0">
                <a:ln>
                  <a:solidFill>
                    <a:srgbClr val="0E0A99"/>
                  </a:solidFill>
                </a:ln>
                <a:solidFill>
                  <a:schemeClr val="tx2">
                    <a:lumMod val="50000"/>
                  </a:schemeClr>
                </a:solidFill>
                <a:effectLst/>
              </a:rPr>
              <a:t>proactive password checking</a:t>
            </a:r>
          </a:p>
        </p:txBody>
      </p:sp>
      <p:sp>
        <p:nvSpPr>
          <p:cNvPr id="7" name="Freeform 6"/>
          <p:cNvSpPr/>
          <p:nvPr/>
        </p:nvSpPr>
        <p:spPr>
          <a:xfrm>
            <a:off x="304800" y="6141798"/>
            <a:ext cx="4305299" cy="731520"/>
          </a:xfrm>
          <a:custGeom>
            <a:avLst/>
            <a:gdLst>
              <a:gd name="connsiteX0" fmla="*/ 0 w 4305299"/>
              <a:gd name="connsiteY0" fmla="*/ 0 h 465448"/>
              <a:gd name="connsiteX1" fmla="*/ 4305299 w 4305299"/>
              <a:gd name="connsiteY1" fmla="*/ 0 h 465448"/>
              <a:gd name="connsiteX2" fmla="*/ 4305299 w 4305299"/>
              <a:gd name="connsiteY2" fmla="*/ 465448 h 465448"/>
              <a:gd name="connsiteX3" fmla="*/ 0 w 4305299"/>
              <a:gd name="connsiteY3" fmla="*/ 465448 h 465448"/>
              <a:gd name="connsiteX4" fmla="*/ 0 w 4305299"/>
              <a:gd name="connsiteY4" fmla="*/ 0 h 4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5299" h="465448">
                <a:moveTo>
                  <a:pt x="0" y="0"/>
                </a:moveTo>
                <a:lnTo>
                  <a:pt x="4305299" y="0"/>
                </a:lnTo>
                <a:lnTo>
                  <a:pt x="4305299" y="465448"/>
                </a:lnTo>
                <a:lnTo>
                  <a:pt x="0" y="465448"/>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8232" tIns="13970" rIns="78232" bIns="13970" numCol="1" spcCol="1270" anchor="ctr" anchorCtr="0">
            <a:noAutofit/>
          </a:bodyPr>
          <a:lstStyle/>
          <a:p>
            <a:pPr lvl="0" algn="ctr" defTabSz="488950" rtl="0">
              <a:lnSpc>
                <a:spcPct val="90000"/>
              </a:lnSpc>
              <a:spcBef>
                <a:spcPct val="0"/>
              </a:spcBef>
              <a:spcAft>
                <a:spcPct val="35000"/>
              </a:spcAft>
            </a:pPr>
            <a:r>
              <a:rPr lang="en-US" sz="1600" kern="1200" dirty="0" smtClean="0"/>
              <a:t>user is allowed to select their own password, however the system checks to see if the password is allowable, and if  not, rejects it</a:t>
            </a:r>
            <a:endParaRPr lang="en-US" sz="1600" kern="1200" dirty="0"/>
          </a:p>
        </p:txBody>
      </p:sp>
      <p:sp>
        <p:nvSpPr>
          <p:cNvPr id="8" name="Freeform 7"/>
          <p:cNvSpPr/>
          <p:nvPr/>
        </p:nvSpPr>
        <p:spPr>
          <a:xfrm>
            <a:off x="4610100" y="6141798"/>
            <a:ext cx="4305299" cy="731520"/>
          </a:xfrm>
          <a:custGeom>
            <a:avLst/>
            <a:gdLst>
              <a:gd name="connsiteX0" fmla="*/ 0 w 4305299"/>
              <a:gd name="connsiteY0" fmla="*/ 0 h 465448"/>
              <a:gd name="connsiteX1" fmla="*/ 4305299 w 4305299"/>
              <a:gd name="connsiteY1" fmla="*/ 0 h 465448"/>
              <a:gd name="connsiteX2" fmla="*/ 4305299 w 4305299"/>
              <a:gd name="connsiteY2" fmla="*/ 465448 h 465448"/>
              <a:gd name="connsiteX3" fmla="*/ 0 w 4305299"/>
              <a:gd name="connsiteY3" fmla="*/ 465448 h 465448"/>
              <a:gd name="connsiteX4" fmla="*/ 0 w 4305299"/>
              <a:gd name="connsiteY4" fmla="*/ 0 h 4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5299" h="465448">
                <a:moveTo>
                  <a:pt x="0" y="0"/>
                </a:moveTo>
                <a:lnTo>
                  <a:pt x="4305299" y="0"/>
                </a:lnTo>
                <a:lnTo>
                  <a:pt x="4305299" y="465448"/>
                </a:lnTo>
                <a:lnTo>
                  <a:pt x="0" y="465448"/>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8232" tIns="13970" rIns="78232" bIns="13970" numCol="1" spcCol="1270" anchor="ctr" anchorCtr="0">
            <a:noAutofit/>
          </a:bodyPr>
          <a:lstStyle/>
          <a:p>
            <a:pPr lvl="0" algn="ctr" defTabSz="488950" rtl="0">
              <a:lnSpc>
                <a:spcPct val="90000"/>
              </a:lnSpc>
              <a:spcBef>
                <a:spcPct val="0"/>
              </a:spcBef>
              <a:spcAft>
                <a:spcPct val="35000"/>
              </a:spcAft>
            </a:pPr>
            <a:r>
              <a:rPr lang="en-US" sz="1600" kern="1200" dirty="0" smtClean="0"/>
              <a:t>goal is to  eliminate guessable passwords while allowing the user to select a password that is memorable</a:t>
            </a:r>
            <a:endParaRPr lang="en-US" sz="1600" kern="1200" dirty="0"/>
          </a:p>
        </p:txBody>
      </p:sp>
      <p:sp>
        <p:nvSpPr>
          <p:cNvPr id="9" name="Freeform 8"/>
          <p:cNvSpPr/>
          <p:nvPr/>
        </p:nvSpPr>
        <p:spPr>
          <a:xfrm>
            <a:off x="304800" y="4074598"/>
            <a:ext cx="8610600" cy="1556219"/>
          </a:xfrm>
          <a:custGeom>
            <a:avLst/>
            <a:gdLst>
              <a:gd name="connsiteX0" fmla="*/ 0 w 8610600"/>
              <a:gd name="connsiteY0" fmla="*/ 545034 h 1556218"/>
              <a:gd name="connsiteX1" fmla="*/ 4110773 w 8610600"/>
              <a:gd name="connsiteY1" fmla="*/ 545034 h 1556218"/>
              <a:gd name="connsiteX2" fmla="*/ 4110773 w 8610600"/>
              <a:gd name="connsiteY2" fmla="*/ 389055 h 1556218"/>
              <a:gd name="connsiteX3" fmla="*/ 3916246 w 8610600"/>
              <a:gd name="connsiteY3" fmla="*/ 389055 h 1556218"/>
              <a:gd name="connsiteX4" fmla="*/ 4305300 w 8610600"/>
              <a:gd name="connsiteY4" fmla="*/ 0 h 1556218"/>
              <a:gd name="connsiteX5" fmla="*/ 4694355 w 8610600"/>
              <a:gd name="connsiteY5" fmla="*/ 389055 h 1556218"/>
              <a:gd name="connsiteX6" fmla="*/ 4499827 w 8610600"/>
              <a:gd name="connsiteY6" fmla="*/ 389055 h 1556218"/>
              <a:gd name="connsiteX7" fmla="*/ 4499827 w 8610600"/>
              <a:gd name="connsiteY7" fmla="*/ 545034 h 1556218"/>
              <a:gd name="connsiteX8" fmla="*/ 8610600 w 8610600"/>
              <a:gd name="connsiteY8" fmla="*/ 545034 h 1556218"/>
              <a:gd name="connsiteX9" fmla="*/ 8610600 w 8610600"/>
              <a:gd name="connsiteY9" fmla="*/ 1556218 h 1556218"/>
              <a:gd name="connsiteX10" fmla="*/ 0 w 8610600"/>
              <a:gd name="connsiteY10" fmla="*/ 1556218 h 1556218"/>
              <a:gd name="connsiteX11" fmla="*/ 0 w 8610600"/>
              <a:gd name="connsiteY11" fmla="*/ 545034 h 155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10600" h="1556218">
                <a:moveTo>
                  <a:pt x="8610600" y="1011184"/>
                </a:moveTo>
                <a:lnTo>
                  <a:pt x="4499827" y="1011184"/>
                </a:lnTo>
                <a:lnTo>
                  <a:pt x="4499827" y="1167163"/>
                </a:lnTo>
                <a:lnTo>
                  <a:pt x="4694354" y="1167163"/>
                </a:lnTo>
                <a:lnTo>
                  <a:pt x="4305300" y="1556217"/>
                </a:lnTo>
                <a:lnTo>
                  <a:pt x="3916245" y="1167163"/>
                </a:lnTo>
                <a:lnTo>
                  <a:pt x="4110773" y="1167163"/>
                </a:lnTo>
                <a:lnTo>
                  <a:pt x="4110773" y="1011184"/>
                </a:lnTo>
                <a:lnTo>
                  <a:pt x="0" y="1011184"/>
                </a:lnTo>
                <a:lnTo>
                  <a:pt x="0" y="1"/>
                </a:lnTo>
                <a:lnTo>
                  <a:pt x="8610600" y="1"/>
                </a:lnTo>
                <a:lnTo>
                  <a:pt x="8610600" y="1011184"/>
                </a:lnTo>
                <a:close/>
              </a:path>
            </a:pathLst>
          </a:custGeom>
          <a:solidFill>
            <a:schemeClr val="tx2">
              <a:lumMod val="40000"/>
              <a:lumOff val="60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0688" tIns="170688" rIns="170688" bIns="1180675" numCol="1" spcCol="1270" anchor="ctr" anchorCtr="0">
            <a:noAutofit/>
          </a:bodyPr>
          <a:lstStyle/>
          <a:p>
            <a:pPr lvl="0" algn="ctr" defTabSz="1066800" rtl="0">
              <a:lnSpc>
                <a:spcPct val="90000"/>
              </a:lnSpc>
              <a:spcBef>
                <a:spcPct val="0"/>
              </a:spcBef>
              <a:spcAft>
                <a:spcPct val="35000"/>
              </a:spcAft>
            </a:pPr>
            <a:r>
              <a:rPr lang="en-US" sz="2400" b="1" kern="1200" dirty="0" smtClean="0">
                <a:ln>
                  <a:solidFill>
                    <a:srgbClr val="0E0A99"/>
                  </a:solidFill>
                </a:ln>
                <a:solidFill>
                  <a:schemeClr val="tx2">
                    <a:lumMod val="50000"/>
                  </a:schemeClr>
                </a:solidFill>
                <a:effectLst/>
              </a:rPr>
              <a:t>reactive password checking</a:t>
            </a:r>
          </a:p>
        </p:txBody>
      </p:sp>
      <p:sp>
        <p:nvSpPr>
          <p:cNvPr id="11" name="Freeform 10"/>
          <p:cNvSpPr/>
          <p:nvPr/>
        </p:nvSpPr>
        <p:spPr>
          <a:xfrm>
            <a:off x="304800" y="4620830"/>
            <a:ext cx="8610600" cy="548640"/>
          </a:xfrm>
          <a:custGeom>
            <a:avLst/>
            <a:gdLst>
              <a:gd name="connsiteX0" fmla="*/ 0 w 8610600"/>
              <a:gd name="connsiteY0" fmla="*/ 0 h 465309"/>
              <a:gd name="connsiteX1" fmla="*/ 8610600 w 8610600"/>
              <a:gd name="connsiteY1" fmla="*/ 0 h 465309"/>
              <a:gd name="connsiteX2" fmla="*/ 8610600 w 8610600"/>
              <a:gd name="connsiteY2" fmla="*/ 465309 h 465309"/>
              <a:gd name="connsiteX3" fmla="*/ 0 w 8610600"/>
              <a:gd name="connsiteY3" fmla="*/ 465309 h 465309"/>
              <a:gd name="connsiteX4" fmla="*/ 0 w 8610600"/>
              <a:gd name="connsiteY4" fmla="*/ 0 h 465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0600" h="465309">
                <a:moveTo>
                  <a:pt x="0" y="0"/>
                </a:moveTo>
                <a:lnTo>
                  <a:pt x="8610600" y="0"/>
                </a:lnTo>
                <a:lnTo>
                  <a:pt x="8610600" y="465309"/>
                </a:lnTo>
                <a:lnTo>
                  <a:pt x="0" y="465309"/>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8232" tIns="13970" rIns="78232" bIns="13970" numCol="1" spcCol="1270" anchor="ctr" anchorCtr="0">
            <a:noAutofit/>
          </a:bodyPr>
          <a:lstStyle/>
          <a:p>
            <a:pPr lvl="0" algn="ctr" defTabSz="488950" rtl="0">
              <a:lnSpc>
                <a:spcPct val="90000"/>
              </a:lnSpc>
              <a:spcBef>
                <a:spcPct val="0"/>
              </a:spcBef>
              <a:spcAft>
                <a:spcPct val="35000"/>
              </a:spcAft>
            </a:pPr>
            <a:r>
              <a:rPr lang="en-US" sz="2000" kern="1200" dirty="0" smtClean="0"/>
              <a:t>system periodically runs its own password cracker to find guessable passwords</a:t>
            </a:r>
            <a:endParaRPr lang="en-US" sz="2000" kern="1200" dirty="0"/>
          </a:p>
        </p:txBody>
      </p:sp>
      <p:sp>
        <p:nvSpPr>
          <p:cNvPr id="12" name="Freeform 11"/>
          <p:cNvSpPr/>
          <p:nvPr/>
        </p:nvSpPr>
        <p:spPr>
          <a:xfrm>
            <a:off x="304800" y="2533557"/>
            <a:ext cx="8610600" cy="1556219"/>
          </a:xfrm>
          <a:custGeom>
            <a:avLst/>
            <a:gdLst>
              <a:gd name="connsiteX0" fmla="*/ 0 w 8610600"/>
              <a:gd name="connsiteY0" fmla="*/ 545034 h 1556218"/>
              <a:gd name="connsiteX1" fmla="*/ 4110773 w 8610600"/>
              <a:gd name="connsiteY1" fmla="*/ 545034 h 1556218"/>
              <a:gd name="connsiteX2" fmla="*/ 4110773 w 8610600"/>
              <a:gd name="connsiteY2" fmla="*/ 389055 h 1556218"/>
              <a:gd name="connsiteX3" fmla="*/ 3916246 w 8610600"/>
              <a:gd name="connsiteY3" fmla="*/ 389055 h 1556218"/>
              <a:gd name="connsiteX4" fmla="*/ 4305300 w 8610600"/>
              <a:gd name="connsiteY4" fmla="*/ 0 h 1556218"/>
              <a:gd name="connsiteX5" fmla="*/ 4694355 w 8610600"/>
              <a:gd name="connsiteY5" fmla="*/ 389055 h 1556218"/>
              <a:gd name="connsiteX6" fmla="*/ 4499827 w 8610600"/>
              <a:gd name="connsiteY6" fmla="*/ 389055 h 1556218"/>
              <a:gd name="connsiteX7" fmla="*/ 4499827 w 8610600"/>
              <a:gd name="connsiteY7" fmla="*/ 545034 h 1556218"/>
              <a:gd name="connsiteX8" fmla="*/ 8610600 w 8610600"/>
              <a:gd name="connsiteY8" fmla="*/ 545034 h 1556218"/>
              <a:gd name="connsiteX9" fmla="*/ 8610600 w 8610600"/>
              <a:gd name="connsiteY9" fmla="*/ 1556218 h 1556218"/>
              <a:gd name="connsiteX10" fmla="*/ 0 w 8610600"/>
              <a:gd name="connsiteY10" fmla="*/ 1556218 h 1556218"/>
              <a:gd name="connsiteX11" fmla="*/ 0 w 8610600"/>
              <a:gd name="connsiteY11" fmla="*/ 545034 h 155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10600" h="1556218">
                <a:moveTo>
                  <a:pt x="8610600" y="1011184"/>
                </a:moveTo>
                <a:lnTo>
                  <a:pt x="4499827" y="1011184"/>
                </a:lnTo>
                <a:lnTo>
                  <a:pt x="4499827" y="1167163"/>
                </a:lnTo>
                <a:lnTo>
                  <a:pt x="4694354" y="1167163"/>
                </a:lnTo>
                <a:lnTo>
                  <a:pt x="4305300" y="1556217"/>
                </a:lnTo>
                <a:lnTo>
                  <a:pt x="3916245" y="1167163"/>
                </a:lnTo>
                <a:lnTo>
                  <a:pt x="4110773" y="1167163"/>
                </a:lnTo>
                <a:lnTo>
                  <a:pt x="4110773" y="1011184"/>
                </a:lnTo>
                <a:lnTo>
                  <a:pt x="0" y="1011184"/>
                </a:lnTo>
                <a:lnTo>
                  <a:pt x="0" y="1"/>
                </a:lnTo>
                <a:lnTo>
                  <a:pt x="8610600" y="1"/>
                </a:lnTo>
                <a:lnTo>
                  <a:pt x="8610600" y="1011184"/>
                </a:lnTo>
                <a:close/>
              </a:path>
            </a:pathLst>
          </a:custGeom>
          <a:solidFill>
            <a:schemeClr val="tx2">
              <a:lumMod val="40000"/>
              <a:lumOff val="60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0688" tIns="170688" rIns="170688" bIns="1180675" numCol="1" spcCol="1270" anchor="ctr" anchorCtr="0">
            <a:noAutofit/>
          </a:bodyPr>
          <a:lstStyle/>
          <a:p>
            <a:pPr lvl="0" algn="ctr" defTabSz="1066800" rtl="0">
              <a:lnSpc>
                <a:spcPct val="90000"/>
              </a:lnSpc>
              <a:spcBef>
                <a:spcPct val="0"/>
              </a:spcBef>
              <a:spcAft>
                <a:spcPct val="35000"/>
              </a:spcAft>
            </a:pPr>
            <a:r>
              <a:rPr lang="en-US" sz="2400" b="1" kern="1200" dirty="0" smtClean="0">
                <a:ln>
                  <a:solidFill>
                    <a:srgbClr val="0E0A99"/>
                  </a:solidFill>
                </a:ln>
                <a:solidFill>
                  <a:schemeClr val="tx2">
                    <a:lumMod val="50000"/>
                  </a:schemeClr>
                </a:solidFill>
                <a:effectLst/>
              </a:rPr>
              <a:t>computer generated passwords</a:t>
            </a:r>
          </a:p>
        </p:txBody>
      </p:sp>
      <p:sp>
        <p:nvSpPr>
          <p:cNvPr id="13" name="Freeform 12"/>
          <p:cNvSpPr/>
          <p:nvPr/>
        </p:nvSpPr>
        <p:spPr>
          <a:xfrm>
            <a:off x="304800" y="3079789"/>
            <a:ext cx="8610600" cy="548640"/>
          </a:xfrm>
          <a:custGeom>
            <a:avLst/>
            <a:gdLst>
              <a:gd name="connsiteX0" fmla="*/ 0 w 8610600"/>
              <a:gd name="connsiteY0" fmla="*/ 0 h 465309"/>
              <a:gd name="connsiteX1" fmla="*/ 8610600 w 8610600"/>
              <a:gd name="connsiteY1" fmla="*/ 0 h 465309"/>
              <a:gd name="connsiteX2" fmla="*/ 8610600 w 8610600"/>
              <a:gd name="connsiteY2" fmla="*/ 465309 h 465309"/>
              <a:gd name="connsiteX3" fmla="*/ 0 w 8610600"/>
              <a:gd name="connsiteY3" fmla="*/ 465309 h 465309"/>
              <a:gd name="connsiteX4" fmla="*/ 0 w 8610600"/>
              <a:gd name="connsiteY4" fmla="*/ 0 h 465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0600" h="465309">
                <a:moveTo>
                  <a:pt x="0" y="0"/>
                </a:moveTo>
                <a:lnTo>
                  <a:pt x="8610600" y="0"/>
                </a:lnTo>
                <a:lnTo>
                  <a:pt x="8610600" y="465309"/>
                </a:lnTo>
                <a:lnTo>
                  <a:pt x="0" y="465309"/>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8232" tIns="13970" rIns="78232" bIns="13970" numCol="1" spcCol="1270" anchor="ctr" anchorCtr="0">
            <a:noAutofit/>
          </a:bodyPr>
          <a:lstStyle/>
          <a:p>
            <a:pPr lvl="0" algn="ctr" defTabSz="488950" rtl="0">
              <a:lnSpc>
                <a:spcPct val="90000"/>
              </a:lnSpc>
              <a:spcBef>
                <a:spcPct val="0"/>
              </a:spcBef>
              <a:spcAft>
                <a:spcPct val="35000"/>
              </a:spcAft>
            </a:pPr>
            <a:r>
              <a:rPr lang="en-US" sz="2000" kern="1200" dirty="0" smtClean="0"/>
              <a:t>users have trouble remembering them</a:t>
            </a:r>
            <a:endParaRPr lang="en-US" sz="2000" kern="1200" dirty="0"/>
          </a:p>
        </p:txBody>
      </p:sp>
      <p:sp>
        <p:nvSpPr>
          <p:cNvPr id="14" name="Freeform 13"/>
          <p:cNvSpPr/>
          <p:nvPr/>
        </p:nvSpPr>
        <p:spPr>
          <a:xfrm>
            <a:off x="304800" y="992515"/>
            <a:ext cx="8610600" cy="1556220"/>
          </a:xfrm>
          <a:custGeom>
            <a:avLst/>
            <a:gdLst>
              <a:gd name="connsiteX0" fmla="*/ 0 w 8610600"/>
              <a:gd name="connsiteY0" fmla="*/ 545034 h 1556218"/>
              <a:gd name="connsiteX1" fmla="*/ 4110773 w 8610600"/>
              <a:gd name="connsiteY1" fmla="*/ 545034 h 1556218"/>
              <a:gd name="connsiteX2" fmla="*/ 4110773 w 8610600"/>
              <a:gd name="connsiteY2" fmla="*/ 389055 h 1556218"/>
              <a:gd name="connsiteX3" fmla="*/ 3916246 w 8610600"/>
              <a:gd name="connsiteY3" fmla="*/ 389055 h 1556218"/>
              <a:gd name="connsiteX4" fmla="*/ 4305300 w 8610600"/>
              <a:gd name="connsiteY4" fmla="*/ 0 h 1556218"/>
              <a:gd name="connsiteX5" fmla="*/ 4694355 w 8610600"/>
              <a:gd name="connsiteY5" fmla="*/ 389055 h 1556218"/>
              <a:gd name="connsiteX6" fmla="*/ 4499827 w 8610600"/>
              <a:gd name="connsiteY6" fmla="*/ 389055 h 1556218"/>
              <a:gd name="connsiteX7" fmla="*/ 4499827 w 8610600"/>
              <a:gd name="connsiteY7" fmla="*/ 545034 h 1556218"/>
              <a:gd name="connsiteX8" fmla="*/ 8610600 w 8610600"/>
              <a:gd name="connsiteY8" fmla="*/ 545034 h 1556218"/>
              <a:gd name="connsiteX9" fmla="*/ 8610600 w 8610600"/>
              <a:gd name="connsiteY9" fmla="*/ 1556218 h 1556218"/>
              <a:gd name="connsiteX10" fmla="*/ 0 w 8610600"/>
              <a:gd name="connsiteY10" fmla="*/ 1556218 h 1556218"/>
              <a:gd name="connsiteX11" fmla="*/ 0 w 8610600"/>
              <a:gd name="connsiteY11" fmla="*/ 545034 h 155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10600" h="1556218">
                <a:moveTo>
                  <a:pt x="8610600" y="1011184"/>
                </a:moveTo>
                <a:lnTo>
                  <a:pt x="4499827" y="1011184"/>
                </a:lnTo>
                <a:lnTo>
                  <a:pt x="4499827" y="1167163"/>
                </a:lnTo>
                <a:lnTo>
                  <a:pt x="4694354" y="1167163"/>
                </a:lnTo>
                <a:lnTo>
                  <a:pt x="4305300" y="1556217"/>
                </a:lnTo>
                <a:lnTo>
                  <a:pt x="3916245" y="1167163"/>
                </a:lnTo>
                <a:lnTo>
                  <a:pt x="4110773" y="1167163"/>
                </a:lnTo>
                <a:lnTo>
                  <a:pt x="4110773" y="1011184"/>
                </a:lnTo>
                <a:lnTo>
                  <a:pt x="0" y="1011184"/>
                </a:lnTo>
                <a:lnTo>
                  <a:pt x="0" y="1"/>
                </a:lnTo>
                <a:lnTo>
                  <a:pt x="8610600" y="1"/>
                </a:lnTo>
                <a:lnTo>
                  <a:pt x="8610600" y="1011184"/>
                </a:lnTo>
                <a:close/>
              </a:path>
            </a:pathLst>
          </a:custGeom>
          <a:solidFill>
            <a:schemeClr val="tx2">
              <a:lumMod val="40000"/>
              <a:lumOff val="60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0688" tIns="170689" rIns="170688" bIns="1180675" numCol="1" spcCol="1270" anchor="ctr" anchorCtr="0">
            <a:noAutofit/>
          </a:bodyPr>
          <a:lstStyle/>
          <a:p>
            <a:pPr lvl="0" algn="ctr" defTabSz="1066800" rtl="0">
              <a:lnSpc>
                <a:spcPct val="90000"/>
              </a:lnSpc>
              <a:spcBef>
                <a:spcPct val="0"/>
              </a:spcBef>
              <a:spcAft>
                <a:spcPct val="35000"/>
              </a:spcAft>
            </a:pPr>
            <a:r>
              <a:rPr lang="en-US" sz="2400" b="1" kern="1200" dirty="0" smtClean="0">
                <a:ln>
                  <a:solidFill>
                    <a:srgbClr val="0E0A99"/>
                  </a:solidFill>
                </a:ln>
                <a:solidFill>
                  <a:schemeClr val="tx2">
                    <a:lumMod val="50000"/>
                  </a:schemeClr>
                </a:solidFill>
                <a:effectLst/>
              </a:rPr>
              <a:t>user education</a:t>
            </a:r>
          </a:p>
        </p:txBody>
      </p:sp>
      <p:sp>
        <p:nvSpPr>
          <p:cNvPr id="15" name="Freeform 14"/>
          <p:cNvSpPr/>
          <p:nvPr/>
        </p:nvSpPr>
        <p:spPr>
          <a:xfrm>
            <a:off x="304800" y="1538748"/>
            <a:ext cx="8610600" cy="548640"/>
          </a:xfrm>
          <a:custGeom>
            <a:avLst/>
            <a:gdLst>
              <a:gd name="connsiteX0" fmla="*/ 0 w 8610600"/>
              <a:gd name="connsiteY0" fmla="*/ 0 h 465309"/>
              <a:gd name="connsiteX1" fmla="*/ 8610600 w 8610600"/>
              <a:gd name="connsiteY1" fmla="*/ 0 h 465309"/>
              <a:gd name="connsiteX2" fmla="*/ 8610600 w 8610600"/>
              <a:gd name="connsiteY2" fmla="*/ 465309 h 465309"/>
              <a:gd name="connsiteX3" fmla="*/ 0 w 8610600"/>
              <a:gd name="connsiteY3" fmla="*/ 465309 h 465309"/>
              <a:gd name="connsiteX4" fmla="*/ 0 w 8610600"/>
              <a:gd name="connsiteY4" fmla="*/ 0 h 465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0600" h="465309">
                <a:moveTo>
                  <a:pt x="0" y="0"/>
                </a:moveTo>
                <a:lnTo>
                  <a:pt x="8610600" y="0"/>
                </a:lnTo>
                <a:lnTo>
                  <a:pt x="8610600" y="465309"/>
                </a:lnTo>
                <a:lnTo>
                  <a:pt x="0" y="465309"/>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8232" tIns="13970" rIns="78232" bIns="13970" numCol="1" spcCol="1270" anchor="ctr" anchorCtr="0">
            <a:noAutofit/>
          </a:bodyPr>
          <a:lstStyle/>
          <a:p>
            <a:pPr lvl="0" algn="ctr" defTabSz="488950" rtl="0">
              <a:lnSpc>
                <a:spcPct val="90000"/>
              </a:lnSpc>
              <a:spcBef>
                <a:spcPct val="0"/>
              </a:spcBef>
              <a:spcAft>
                <a:spcPct val="35000"/>
              </a:spcAft>
            </a:pPr>
            <a:r>
              <a:rPr lang="en-US" sz="2000" kern="1200" dirty="0" smtClean="0"/>
              <a:t>users can be told the importance of using hard to guess passwords and              can be provided with guidelines for selecting strong passwords</a:t>
            </a:r>
            <a:endParaRPr lang="en-US" sz="2000" kern="1200" dirty="0"/>
          </a:p>
        </p:txBody>
      </p:sp>
    </p:spTree>
    <p:extLst>
      <p:ext uri="{BB962C8B-B14F-4D97-AF65-F5344CB8AC3E}">
        <p14:creationId xmlns:p14="http://schemas.microsoft.com/office/powerpoint/2010/main" val="2772017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500" fill="hold"/>
                                        <p:tgtEl>
                                          <p:spTgt spid="11"/>
                                        </p:tgtEl>
                                        <p:attrNameLst>
                                          <p:attrName>ppt_w</p:attrName>
                                        </p:attrNameLst>
                                      </p:cBhvr>
                                      <p:tavLst>
                                        <p:tav tm="0">
                                          <p:val>
                                            <p:fltVal val="0"/>
                                          </p:val>
                                        </p:tav>
                                        <p:tav tm="100000">
                                          <p:val>
                                            <p:strVal val="#ppt_w"/>
                                          </p:val>
                                        </p:tav>
                                      </p:tavLst>
                                    </p:anim>
                                    <p:anim calcmode="lin" valueType="num">
                                      <p:cBhvr>
                                        <p:cTn id="25" dur="500" fill="hold"/>
                                        <p:tgtEl>
                                          <p:spTgt spid="11"/>
                                        </p:tgtEl>
                                        <p:attrNameLst>
                                          <p:attrName>ppt_h</p:attrName>
                                        </p:attrNameLst>
                                      </p:cBhvr>
                                      <p:tavLst>
                                        <p:tav tm="0">
                                          <p:val>
                                            <p:fltVal val="0"/>
                                          </p:val>
                                        </p:tav>
                                        <p:tav tm="100000">
                                          <p:val>
                                            <p:strVal val="#ppt_h"/>
                                          </p:val>
                                        </p:tav>
                                      </p:tavLst>
                                    </p:anim>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animEffect transition="in" filter="fade">
                                      <p:cBhvr>
                                        <p:cTn id="33" dur="500"/>
                                        <p:tgtEl>
                                          <p:spTgt spid="6"/>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p:cTn id="36" dur="500" fill="hold"/>
                                        <p:tgtEl>
                                          <p:spTgt spid="8"/>
                                        </p:tgtEl>
                                        <p:attrNameLst>
                                          <p:attrName>ppt_w</p:attrName>
                                        </p:attrNameLst>
                                      </p:cBhvr>
                                      <p:tavLst>
                                        <p:tav tm="0">
                                          <p:val>
                                            <p:fltVal val="0"/>
                                          </p:val>
                                        </p:tav>
                                        <p:tav tm="100000">
                                          <p:val>
                                            <p:strVal val="#ppt_w"/>
                                          </p:val>
                                        </p:tav>
                                      </p:tavLst>
                                    </p:anim>
                                    <p:anim calcmode="lin" valueType="num">
                                      <p:cBhvr>
                                        <p:cTn id="37" dur="500" fill="hold"/>
                                        <p:tgtEl>
                                          <p:spTgt spid="8"/>
                                        </p:tgtEl>
                                        <p:attrNameLst>
                                          <p:attrName>ppt_h</p:attrName>
                                        </p:attrNameLst>
                                      </p:cBhvr>
                                      <p:tavLst>
                                        <p:tav tm="0">
                                          <p:val>
                                            <p:fltVal val="0"/>
                                          </p:val>
                                        </p:tav>
                                        <p:tav tm="100000">
                                          <p:val>
                                            <p:strVal val="#ppt_h"/>
                                          </p:val>
                                        </p:tav>
                                      </p:tavLst>
                                    </p:anim>
                                    <p:animEffect transition="in" filter="fade">
                                      <p:cBhvr>
                                        <p:cTn id="38" dur="500"/>
                                        <p:tgtEl>
                                          <p:spTgt spid="8"/>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p:cTn id="41" dur="500" fill="hold"/>
                                        <p:tgtEl>
                                          <p:spTgt spid="7"/>
                                        </p:tgtEl>
                                        <p:attrNameLst>
                                          <p:attrName>ppt_w</p:attrName>
                                        </p:attrNameLst>
                                      </p:cBhvr>
                                      <p:tavLst>
                                        <p:tav tm="0">
                                          <p:val>
                                            <p:fltVal val="0"/>
                                          </p:val>
                                        </p:tav>
                                        <p:tav tm="100000">
                                          <p:val>
                                            <p:strVal val="#ppt_w"/>
                                          </p:val>
                                        </p:tav>
                                      </p:tavLst>
                                    </p:anim>
                                    <p:anim calcmode="lin" valueType="num">
                                      <p:cBhvr>
                                        <p:cTn id="42" dur="500" fill="hold"/>
                                        <p:tgtEl>
                                          <p:spTgt spid="7"/>
                                        </p:tgtEl>
                                        <p:attrNameLst>
                                          <p:attrName>ppt_h</p:attrName>
                                        </p:attrNameLst>
                                      </p:cBhvr>
                                      <p:tavLst>
                                        <p:tav tm="0">
                                          <p:val>
                                            <p:fltVal val="0"/>
                                          </p:val>
                                        </p:tav>
                                        <p:tav tm="100000">
                                          <p:val>
                                            <p:strVal val="#ppt_h"/>
                                          </p:val>
                                        </p:tav>
                                      </p:tavLst>
                                    </p:anim>
                                    <p:animEffect transition="in" filter="fade">
                                      <p:cBhvr>
                                        <p:cTn id="4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P spid="12" grpId="0"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p:txBody>
          <a:bodyPr/>
          <a:lstStyle/>
          <a:p>
            <a:r>
              <a:rPr lang="en-US" smtClean="0"/>
              <a:t>Proactive Password Checking</a:t>
            </a:r>
            <a:endParaRPr lang="en-US" dirty="0"/>
          </a:p>
        </p:txBody>
      </p:sp>
      <p:sp>
        <p:nvSpPr>
          <p:cNvPr id="6" name="Content Placeholder 5"/>
          <p:cNvSpPr>
            <a:spLocks noGrp="1"/>
          </p:cNvSpPr>
          <p:nvPr>
            <p:ph idx="1"/>
          </p:nvPr>
        </p:nvSpPr>
        <p:spPr>
          <a:xfrm>
            <a:off x="457200" y="1295401"/>
            <a:ext cx="8363272" cy="4830763"/>
          </a:xfrm>
        </p:spPr>
        <p:txBody>
          <a:bodyPr/>
          <a:lstStyle/>
          <a:p>
            <a:pPr lvl="0"/>
            <a:r>
              <a:rPr lang="en-US" dirty="0" smtClean="0"/>
              <a:t>rule enforcement</a:t>
            </a:r>
          </a:p>
          <a:p>
            <a:pPr lvl="1"/>
            <a:r>
              <a:rPr lang="en-US" dirty="0" smtClean="0"/>
              <a:t>specific rules that passwords must adhere to</a:t>
            </a:r>
          </a:p>
          <a:p>
            <a:pPr lvl="0"/>
            <a:r>
              <a:rPr lang="en-US" dirty="0" smtClean="0"/>
              <a:t>password cracker</a:t>
            </a:r>
          </a:p>
          <a:p>
            <a:pPr lvl="1"/>
            <a:r>
              <a:rPr lang="en-US" dirty="0" smtClean="0"/>
              <a:t>compile a large dictionary of passwords not to use</a:t>
            </a:r>
          </a:p>
          <a:p>
            <a:pPr lvl="0"/>
            <a:r>
              <a:rPr lang="en-US" dirty="0" smtClean="0"/>
              <a:t>Bloom filter</a:t>
            </a:r>
          </a:p>
          <a:p>
            <a:pPr lvl="1"/>
            <a:r>
              <a:rPr lang="en-US" dirty="0" smtClean="0"/>
              <a:t>used to build a table based on dictionary using hashes</a:t>
            </a:r>
          </a:p>
          <a:p>
            <a:pPr lvl="1"/>
            <a:r>
              <a:rPr lang="en-US" dirty="0" smtClean="0"/>
              <a:t>check desired password against this table</a:t>
            </a:r>
          </a:p>
          <a:p>
            <a:pPr lvl="0"/>
            <a:endParaRPr lang="en-US" dirty="0"/>
          </a:p>
        </p:txBody>
      </p:sp>
    </p:spTree>
    <p:extLst>
      <p:ext uri="{BB962C8B-B14F-4D97-AF65-F5344CB8AC3E}">
        <p14:creationId xmlns:p14="http://schemas.microsoft.com/office/powerpoint/2010/main" val="469462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randombar(horizontal)">
                                      <p:cBhvr>
                                        <p:cTn id="7" dur="500"/>
                                        <p:tgtEl>
                                          <p:spTgt spid="6">
                                            <p:txEl>
                                              <p:pRg st="2" end="2"/>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6">
                                            <p:txEl>
                                              <p:pRg st="3" end="3"/>
                                            </p:txEl>
                                          </p:spTgt>
                                        </p:tgtEl>
                                        <p:attrNameLst>
                                          <p:attrName>style.visibility</p:attrName>
                                        </p:attrNameLst>
                                      </p:cBhvr>
                                      <p:to>
                                        <p:strVal val="visible"/>
                                      </p:to>
                                    </p:set>
                                    <p:animEffect transition="in" filter="randombar(horizontal)">
                                      <p:cBhvr>
                                        <p:cTn id="10" dur="500"/>
                                        <p:tgtEl>
                                          <p:spTgt spid="6">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animEffect transition="in" filter="randombar(horizontal)">
                                      <p:cBhvr>
                                        <p:cTn id="15" dur="500"/>
                                        <p:tgtEl>
                                          <p:spTgt spid="6">
                                            <p:txEl>
                                              <p:pRg st="4" end="4"/>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6">
                                            <p:txEl>
                                              <p:pRg st="5" end="5"/>
                                            </p:txEl>
                                          </p:spTgt>
                                        </p:tgtEl>
                                        <p:attrNameLst>
                                          <p:attrName>style.visibility</p:attrName>
                                        </p:attrNameLst>
                                      </p:cBhvr>
                                      <p:to>
                                        <p:strVal val="visible"/>
                                      </p:to>
                                    </p:set>
                                    <p:animEffect transition="in" filter="randombar(horizontal)">
                                      <p:cBhvr>
                                        <p:cTn id="18" dur="500"/>
                                        <p:tgtEl>
                                          <p:spTgt spid="6">
                                            <p:txEl>
                                              <p:pRg st="5" end="5"/>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animEffect transition="in" filter="randombar(horizontal)">
                                      <p:cBhvr>
                                        <p:cTn id="21"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2.pdf"/>
          <p:cNvPicPr>
            <a:picLocks noChangeAspect="1"/>
          </p:cNvPicPr>
          <p:nvPr/>
        </p:nvPicPr>
        <p:blipFill>
          <a:blip r:embed="rId3">
            <a:duotone>
              <a:prstClr val="black"/>
              <a:schemeClr val="tx2">
                <a:tint val="45000"/>
                <a:satMod val="400000"/>
              </a:schemeClr>
            </a:duotone>
            <a:lum contrast="15000"/>
            <a:alphaModFix/>
          </a:blip>
          <a:stretch>
            <a:fillRect/>
          </a:stretch>
        </p:blipFill>
        <p:spPr>
          <a:xfrm>
            <a:off x="-108520" y="-331783"/>
            <a:ext cx="9433048" cy="7289175"/>
          </a:xfrm>
          <a:prstGeom prst="rect">
            <a:avLst/>
          </a:prstGeom>
          <a:solidFill>
            <a:schemeClr val="accent1"/>
          </a:solidFill>
          <a:ln>
            <a:solidFill>
              <a:schemeClr val="accent2"/>
            </a:solidFill>
          </a:ln>
          <a:scene3d>
            <a:camera prst="orthographicFront"/>
            <a:lightRig rig="threePt" dir="t"/>
          </a:scene3d>
          <a:sp3d>
            <a:bevelT prst="relaxedInset"/>
            <a:bevelB prst="relaxedInset"/>
          </a:sp3d>
        </p:spPr>
      </p:pic>
    </p:spTree>
    <p:extLst>
      <p:ext uri="{BB962C8B-B14F-4D97-AF65-F5344CB8AC3E}">
        <p14:creationId xmlns:p14="http://schemas.microsoft.com/office/powerpoint/2010/main" val="2860418644"/>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p:nvPr>
        </p:nvSpPr>
        <p:spPr/>
        <p:txBody>
          <a:bodyPr/>
          <a:lstStyle/>
          <a:p>
            <a:r>
              <a:rPr lang="en-US" dirty="0" smtClean="0"/>
              <a:t>Types of Cards Used as Tokens </a:t>
            </a:r>
            <a:endParaRPr lang="en-US" dirty="0"/>
          </a:p>
        </p:txBody>
      </p:sp>
      <p:graphicFrame>
        <p:nvGraphicFramePr>
          <p:cNvPr id="52226" name="Object 2"/>
          <p:cNvGraphicFramePr>
            <a:graphicFrameLocks noChangeAspect="1"/>
          </p:cNvGraphicFramePr>
          <p:nvPr/>
        </p:nvGraphicFramePr>
        <p:xfrm>
          <a:off x="304800" y="2433638"/>
          <a:ext cx="8605838" cy="2803525"/>
        </p:xfrm>
        <a:graphic>
          <a:graphicData uri="http://schemas.openxmlformats.org/presentationml/2006/ole">
            <mc:AlternateContent xmlns:mc="http://schemas.openxmlformats.org/markup-compatibility/2006">
              <mc:Choice xmlns:v="urn:schemas-microsoft-com:vml" Requires="v">
                <p:oleObj spid="_x0000_s2060" name="Document" r:id="rId5" imgW="6083300" imgH="1981200" progId="Word.Document.12">
                  <p:embed/>
                </p:oleObj>
              </mc:Choice>
              <mc:Fallback>
                <p:oleObj name="Document" r:id="rId5" imgW="6083300" imgH="1981200" progId="Word.Document.1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2433638"/>
                        <a:ext cx="8605838" cy="2803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useBgFill="1">
        <p:nvSpPr>
          <p:cNvPr id="52228" name="TextBox 5"/>
          <p:cNvSpPr txBox="1">
            <a:spLocks noChangeArrowheads="1"/>
          </p:cNvSpPr>
          <p:nvPr/>
        </p:nvSpPr>
        <p:spPr bwMode="auto">
          <a:xfrm>
            <a:off x="0" y="5029200"/>
            <a:ext cx="9144000" cy="369888"/>
          </a:xfrm>
          <a:prstGeom prst="rect">
            <a:avLst/>
          </a:prstGeom>
          <a:ln w="9525">
            <a:noFill/>
            <a:miter lim="800000"/>
            <a:headEnd/>
            <a:tailEnd/>
          </a:ln>
        </p:spPr>
        <p:txBody>
          <a:bodyPr>
            <a:prstTxWarp prst="textNoShape">
              <a:avLst/>
            </a:prstTxWarp>
            <a:spAutoFit/>
          </a:bodyPr>
          <a:lstStyle/>
          <a:p>
            <a:endParaRPr lang="en-US" dirty="0"/>
          </a:p>
        </p:txBody>
      </p:sp>
      <p:pic>
        <p:nvPicPr>
          <p:cNvPr id="8" name="Picture 7"/>
          <p:cNvPicPr>
            <a:picLocks noChangeAspect="1"/>
          </p:cNvPicPr>
          <p:nvPr/>
        </p:nvPicPr>
        <p:blipFill>
          <a:blip r:embed="rId7">
            <a:lum bright="10000" contrast="-27000"/>
          </a:blip>
          <a:stretch>
            <a:fillRect/>
          </a:stretch>
        </p:blipFill>
        <p:spPr>
          <a:xfrm>
            <a:off x="3505200" y="5305619"/>
            <a:ext cx="2074759" cy="1552381"/>
          </a:xfrm>
          <a:prstGeom prst="rect">
            <a:avLst/>
          </a:prstGeom>
          <a:effectLst>
            <a:softEdge rad="254000"/>
          </a:effectLst>
        </p:spPr>
      </p:pic>
      <p:pic>
        <p:nvPicPr>
          <p:cNvPr id="10" name="Picture 9"/>
          <p:cNvPicPr>
            <a:picLocks noChangeAspect="1"/>
          </p:cNvPicPr>
          <p:nvPr/>
        </p:nvPicPr>
        <p:blipFill>
          <a:blip r:embed="rId8"/>
          <a:stretch>
            <a:fillRect/>
          </a:stretch>
        </p:blipFill>
        <p:spPr>
          <a:xfrm rot="1079138">
            <a:off x="6901045" y="5466534"/>
            <a:ext cx="1512105" cy="1011667"/>
          </a:xfrm>
          <a:prstGeom prst="rect">
            <a:avLst/>
          </a:prstGeom>
          <a:effectLst>
            <a:softEdge rad="76200"/>
          </a:effectLst>
        </p:spPr>
      </p:pic>
      <p:pic>
        <p:nvPicPr>
          <p:cNvPr id="11" name="Picture 10"/>
          <p:cNvPicPr>
            <a:picLocks noChangeAspect="1"/>
          </p:cNvPicPr>
          <p:nvPr/>
        </p:nvPicPr>
        <p:blipFill>
          <a:blip r:embed="rId9"/>
          <a:stretch>
            <a:fillRect/>
          </a:stretch>
        </p:blipFill>
        <p:spPr>
          <a:xfrm rot="753687">
            <a:off x="922282" y="5382577"/>
            <a:ext cx="1574800" cy="1130300"/>
          </a:xfrm>
          <a:prstGeom prst="rect">
            <a:avLst/>
          </a:prstGeom>
          <a:effectLst>
            <a:softEdge rad="101600"/>
          </a:effectLst>
          <a:scene3d>
            <a:camera prst="orthographicFront">
              <a:rot lat="0" lon="11699999" rev="0"/>
            </a:camera>
            <a:lightRig rig="threePt" dir="t"/>
          </a:scene3d>
        </p:spPr>
      </p:pic>
    </p:spTree>
    <p:extLst>
      <p:ext uri="{BB962C8B-B14F-4D97-AF65-F5344CB8AC3E}">
        <p14:creationId xmlns:p14="http://schemas.microsoft.com/office/powerpoint/2010/main" val="1094559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r>
              <a:rPr lang="en-US" smtClean="0"/>
              <a:t>Memory Cards</a:t>
            </a:r>
            <a:endParaRPr lang="en-US" dirty="0"/>
          </a:p>
        </p:txBody>
      </p:sp>
      <p:sp>
        <p:nvSpPr>
          <p:cNvPr id="235523" name="Rectangle 3"/>
          <p:cNvSpPr>
            <a:spLocks noGrp="1" noChangeArrowheads="1"/>
          </p:cNvSpPr>
          <p:nvPr>
            <p:ph idx="1"/>
          </p:nvPr>
        </p:nvSpPr>
        <p:spPr>
          <a:xfrm>
            <a:off x="457200" y="1124744"/>
            <a:ext cx="8229600" cy="4830763"/>
          </a:xfrm>
        </p:spPr>
        <p:txBody>
          <a:bodyPr/>
          <a:lstStyle/>
          <a:p>
            <a:r>
              <a:rPr lang="en-US" sz="2800" dirty="0" smtClean="0"/>
              <a:t>can store but do not process data</a:t>
            </a:r>
          </a:p>
          <a:p>
            <a:r>
              <a:rPr lang="en-US" sz="2800" dirty="0" smtClean="0"/>
              <a:t>the most common is the magnetic stripe card</a:t>
            </a:r>
          </a:p>
          <a:p>
            <a:r>
              <a:rPr lang="en-US" sz="2800" dirty="0" smtClean="0"/>
              <a:t>can include an internal electronic memory</a:t>
            </a:r>
          </a:p>
          <a:p>
            <a:r>
              <a:rPr lang="en-US" sz="2800" dirty="0" smtClean="0"/>
              <a:t>can be used alone for physical access</a:t>
            </a:r>
          </a:p>
          <a:p>
            <a:pPr lvl="1"/>
            <a:r>
              <a:rPr lang="en-US" sz="2400" dirty="0" smtClean="0"/>
              <a:t>hotel room, ATM</a:t>
            </a:r>
          </a:p>
          <a:p>
            <a:r>
              <a:rPr lang="en-US" sz="2800" dirty="0" smtClean="0"/>
              <a:t>provides significantly greater security when combined with a password or PIN </a:t>
            </a:r>
          </a:p>
          <a:p>
            <a:r>
              <a:rPr lang="en-US" sz="2800" dirty="0" smtClean="0"/>
              <a:t>drawbacks of memory cards include:</a:t>
            </a:r>
          </a:p>
          <a:p>
            <a:pPr lvl="1"/>
            <a:r>
              <a:rPr lang="en-US" sz="2400" dirty="0" smtClean="0"/>
              <a:t>requires a special reader</a:t>
            </a:r>
          </a:p>
          <a:p>
            <a:pPr lvl="1"/>
            <a:r>
              <a:rPr lang="en-US" sz="2400" dirty="0" smtClean="0"/>
              <a:t>loss of token</a:t>
            </a:r>
          </a:p>
          <a:p>
            <a:pPr lvl="1"/>
            <a:r>
              <a:rPr lang="en-US" sz="2400" dirty="0" smtClean="0"/>
              <a:t>user dissatisfaction</a:t>
            </a:r>
          </a:p>
        </p:txBody>
      </p:sp>
      <p:pic>
        <p:nvPicPr>
          <p:cNvPr id="54276" name="Picture 3"/>
          <p:cNvPicPr>
            <a:picLocks noChangeAspect="1"/>
          </p:cNvPicPr>
          <p:nvPr/>
        </p:nvPicPr>
        <p:blipFill>
          <a:blip r:embed="rId3"/>
          <a:srcRect/>
          <a:stretch>
            <a:fillRect/>
          </a:stretch>
        </p:blipFill>
        <p:spPr bwMode="auto">
          <a:xfrm>
            <a:off x="7519248" y="2482486"/>
            <a:ext cx="1517247" cy="1018522"/>
          </a:xfrm>
          <a:prstGeom prst="rect">
            <a:avLst/>
          </a:prstGeom>
          <a:noFill/>
          <a:ln w="9525">
            <a:noFill/>
            <a:miter lim="800000"/>
            <a:headEnd/>
            <a:tailEnd/>
          </a:ln>
        </p:spPr>
      </p:pic>
      <p:pic>
        <p:nvPicPr>
          <p:cNvPr id="54277" name="Picture 4"/>
          <p:cNvPicPr>
            <a:picLocks noChangeAspect="1"/>
          </p:cNvPicPr>
          <p:nvPr/>
        </p:nvPicPr>
        <p:blipFill>
          <a:blip r:embed="rId4"/>
          <a:srcRect/>
          <a:stretch>
            <a:fillRect/>
          </a:stretch>
        </p:blipFill>
        <p:spPr bwMode="auto">
          <a:xfrm rot="1234651">
            <a:off x="7561568" y="229939"/>
            <a:ext cx="1511300" cy="1117600"/>
          </a:xfrm>
          <a:prstGeom prst="rect">
            <a:avLst/>
          </a:prstGeom>
          <a:noFill/>
          <a:ln w="9525">
            <a:noFill/>
            <a:miter lim="800000"/>
            <a:headEnd/>
            <a:tailEnd/>
          </a:ln>
        </p:spPr>
      </p:pic>
    </p:spTree>
    <p:extLst>
      <p:ext uri="{BB962C8B-B14F-4D97-AF65-F5344CB8AC3E}">
        <p14:creationId xmlns:p14="http://schemas.microsoft.com/office/powerpoint/2010/main" val="1932726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5523">
                                            <p:txEl>
                                              <p:pRg st="5" end="5"/>
                                            </p:txEl>
                                          </p:spTgt>
                                        </p:tgtEl>
                                        <p:attrNameLst>
                                          <p:attrName>style.visibility</p:attrName>
                                        </p:attrNameLst>
                                      </p:cBhvr>
                                      <p:to>
                                        <p:strVal val="visible"/>
                                      </p:to>
                                    </p:set>
                                    <p:animEffect transition="in" filter="randombar(horizontal)">
                                      <p:cBhvr>
                                        <p:cTn id="7" dur="500"/>
                                        <p:tgtEl>
                                          <p:spTgt spid="23552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35523">
                                            <p:txEl>
                                              <p:pRg st="6" end="6"/>
                                            </p:txEl>
                                          </p:spTgt>
                                        </p:tgtEl>
                                        <p:attrNameLst>
                                          <p:attrName>style.visibility</p:attrName>
                                        </p:attrNameLst>
                                      </p:cBhvr>
                                      <p:to>
                                        <p:strVal val="visible"/>
                                      </p:to>
                                    </p:set>
                                    <p:animEffect transition="in" filter="randombar(horizontal)">
                                      <p:cBhvr>
                                        <p:cTn id="12" dur="500"/>
                                        <p:tgtEl>
                                          <p:spTgt spid="235523">
                                            <p:txEl>
                                              <p:pRg st="6" end="6"/>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235523">
                                            <p:txEl>
                                              <p:pRg st="7" end="7"/>
                                            </p:txEl>
                                          </p:spTgt>
                                        </p:tgtEl>
                                        <p:attrNameLst>
                                          <p:attrName>style.visibility</p:attrName>
                                        </p:attrNameLst>
                                      </p:cBhvr>
                                      <p:to>
                                        <p:strVal val="visible"/>
                                      </p:to>
                                    </p:set>
                                    <p:animEffect transition="in" filter="randombar(horizontal)">
                                      <p:cBhvr>
                                        <p:cTn id="15" dur="500"/>
                                        <p:tgtEl>
                                          <p:spTgt spid="235523">
                                            <p:txEl>
                                              <p:pRg st="7" end="7"/>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235523">
                                            <p:txEl>
                                              <p:pRg st="8" end="8"/>
                                            </p:txEl>
                                          </p:spTgt>
                                        </p:tgtEl>
                                        <p:attrNameLst>
                                          <p:attrName>style.visibility</p:attrName>
                                        </p:attrNameLst>
                                      </p:cBhvr>
                                      <p:to>
                                        <p:strVal val="visible"/>
                                      </p:to>
                                    </p:set>
                                    <p:animEffect transition="in" filter="randombar(horizontal)">
                                      <p:cBhvr>
                                        <p:cTn id="18" dur="500"/>
                                        <p:tgtEl>
                                          <p:spTgt spid="235523">
                                            <p:txEl>
                                              <p:pRg st="8" end="8"/>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235523">
                                            <p:txEl>
                                              <p:pRg st="9" end="9"/>
                                            </p:txEl>
                                          </p:spTgt>
                                        </p:tgtEl>
                                        <p:attrNameLst>
                                          <p:attrName>style.visibility</p:attrName>
                                        </p:attrNameLst>
                                      </p:cBhvr>
                                      <p:to>
                                        <p:strVal val="visible"/>
                                      </p:to>
                                    </p:set>
                                    <p:animEffect transition="in" filter="randombar(horizontal)">
                                      <p:cBhvr>
                                        <p:cTn id="21" dur="500"/>
                                        <p:tgtEl>
                                          <p:spTgt spid="23552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lstStyle/>
          <a:p>
            <a:r>
              <a:rPr lang="en-US" dirty="0" smtClean="0"/>
              <a:t>Smart Tokens</a:t>
            </a:r>
            <a:endParaRPr lang="en-US" dirty="0"/>
          </a:p>
        </p:txBody>
      </p:sp>
      <p:sp>
        <p:nvSpPr>
          <p:cNvPr id="237571" name="Rectangle 3"/>
          <p:cNvSpPr>
            <a:spLocks noGrp="1" noChangeArrowheads="1"/>
          </p:cNvSpPr>
          <p:nvPr>
            <p:ph idx="1"/>
          </p:nvPr>
        </p:nvSpPr>
        <p:spPr>
          <a:xfrm>
            <a:off x="457200" y="1295401"/>
            <a:ext cx="8686800" cy="4830763"/>
          </a:xfrm>
        </p:spPr>
        <p:txBody>
          <a:bodyPr/>
          <a:lstStyle/>
          <a:p>
            <a:pPr>
              <a:spcBef>
                <a:spcPts val="400"/>
              </a:spcBef>
            </a:pPr>
            <a:r>
              <a:rPr lang="en-US" sz="2800" dirty="0" smtClean="0"/>
              <a:t>physical characteristics:</a:t>
            </a:r>
          </a:p>
          <a:p>
            <a:pPr lvl="1">
              <a:spcBef>
                <a:spcPts val="400"/>
              </a:spcBef>
            </a:pPr>
            <a:r>
              <a:rPr lang="en-US" sz="2400" dirty="0" smtClean="0"/>
              <a:t>include an embedded microprocessor</a:t>
            </a:r>
          </a:p>
          <a:p>
            <a:pPr lvl="1">
              <a:spcBef>
                <a:spcPts val="400"/>
              </a:spcBef>
            </a:pPr>
            <a:r>
              <a:rPr lang="en-US" sz="2400" dirty="0" smtClean="0"/>
              <a:t>a smart token that looks like a bank card</a:t>
            </a:r>
          </a:p>
          <a:p>
            <a:pPr lvl="1">
              <a:spcBef>
                <a:spcPts val="400"/>
              </a:spcBef>
            </a:pPr>
            <a:r>
              <a:rPr lang="en-US" sz="2400" dirty="0" smtClean="0"/>
              <a:t>can look like calculators, keys, small portable objects</a:t>
            </a:r>
          </a:p>
          <a:p>
            <a:pPr>
              <a:spcBef>
                <a:spcPts val="400"/>
              </a:spcBef>
            </a:pPr>
            <a:r>
              <a:rPr lang="en-US" sz="2800" dirty="0" smtClean="0"/>
              <a:t>interface:</a:t>
            </a:r>
          </a:p>
          <a:p>
            <a:pPr lvl="1">
              <a:spcBef>
                <a:spcPts val="400"/>
              </a:spcBef>
            </a:pPr>
            <a:r>
              <a:rPr lang="en-US" sz="2400" dirty="0" smtClean="0"/>
              <a:t>manual interfaces include a keypad and display for interaction</a:t>
            </a:r>
          </a:p>
          <a:p>
            <a:pPr lvl="1">
              <a:spcBef>
                <a:spcPts val="400"/>
              </a:spcBef>
            </a:pPr>
            <a:r>
              <a:rPr lang="en-US" sz="2400" dirty="0" smtClean="0"/>
              <a:t>electronic interfaces communicate with a compatible reader/writer</a:t>
            </a:r>
          </a:p>
          <a:p>
            <a:pPr>
              <a:spcBef>
                <a:spcPts val="400"/>
              </a:spcBef>
            </a:pPr>
            <a:r>
              <a:rPr lang="en-US" sz="2800" dirty="0" smtClean="0"/>
              <a:t>authentication protocol:</a:t>
            </a:r>
          </a:p>
          <a:p>
            <a:pPr lvl="1">
              <a:spcBef>
                <a:spcPts val="400"/>
              </a:spcBef>
            </a:pPr>
            <a:r>
              <a:rPr lang="en-US" sz="2400" dirty="0" smtClean="0"/>
              <a:t>static, </a:t>
            </a:r>
          </a:p>
          <a:p>
            <a:pPr lvl="1">
              <a:spcBef>
                <a:spcPts val="400"/>
              </a:spcBef>
            </a:pPr>
            <a:r>
              <a:rPr lang="en-US" sz="2400" dirty="0" smtClean="0"/>
              <a:t>dynamic password generator, and </a:t>
            </a:r>
          </a:p>
          <a:p>
            <a:pPr lvl="1">
              <a:spcBef>
                <a:spcPts val="400"/>
              </a:spcBef>
            </a:pPr>
            <a:r>
              <a:rPr lang="en-US" sz="2400" dirty="0" smtClean="0"/>
              <a:t>challenge-response</a:t>
            </a:r>
          </a:p>
        </p:txBody>
      </p:sp>
      <p:pic>
        <p:nvPicPr>
          <p:cNvPr id="4" name="Picture 3"/>
          <p:cNvPicPr>
            <a:picLocks noChangeAspect="1"/>
          </p:cNvPicPr>
          <p:nvPr/>
        </p:nvPicPr>
        <p:blipFill>
          <a:blip r:embed="rId3"/>
          <a:stretch>
            <a:fillRect/>
          </a:stretch>
        </p:blipFill>
        <p:spPr>
          <a:xfrm>
            <a:off x="7315199" y="33933"/>
            <a:ext cx="1590675" cy="1666875"/>
          </a:xfrm>
          <a:prstGeom prst="rect">
            <a:avLst/>
          </a:prstGeom>
        </p:spPr>
      </p:pic>
    </p:spTree>
    <p:extLst>
      <p:ext uri="{BB962C8B-B14F-4D97-AF65-F5344CB8AC3E}">
        <p14:creationId xmlns:p14="http://schemas.microsoft.com/office/powerpoint/2010/main" val="5292901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7571">
                                            <p:txEl>
                                              <p:pRg st="4" end="4"/>
                                            </p:txEl>
                                          </p:spTgt>
                                        </p:tgtEl>
                                        <p:attrNameLst>
                                          <p:attrName>style.visibility</p:attrName>
                                        </p:attrNameLst>
                                      </p:cBhvr>
                                      <p:to>
                                        <p:strVal val="visible"/>
                                      </p:to>
                                    </p:set>
                                    <p:animEffect transition="in" filter="randombar(horizontal)">
                                      <p:cBhvr>
                                        <p:cTn id="7" dur="500"/>
                                        <p:tgtEl>
                                          <p:spTgt spid="237571">
                                            <p:txEl>
                                              <p:pRg st="4" end="4"/>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37571">
                                            <p:txEl>
                                              <p:pRg st="5" end="5"/>
                                            </p:txEl>
                                          </p:spTgt>
                                        </p:tgtEl>
                                        <p:attrNameLst>
                                          <p:attrName>style.visibility</p:attrName>
                                        </p:attrNameLst>
                                      </p:cBhvr>
                                      <p:to>
                                        <p:strVal val="visible"/>
                                      </p:to>
                                    </p:set>
                                    <p:animEffect transition="in" filter="randombar(horizontal)">
                                      <p:cBhvr>
                                        <p:cTn id="10" dur="500"/>
                                        <p:tgtEl>
                                          <p:spTgt spid="237571">
                                            <p:txEl>
                                              <p:pRg st="5" end="5"/>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237571">
                                            <p:txEl>
                                              <p:pRg st="6" end="6"/>
                                            </p:txEl>
                                          </p:spTgt>
                                        </p:tgtEl>
                                        <p:attrNameLst>
                                          <p:attrName>style.visibility</p:attrName>
                                        </p:attrNameLst>
                                      </p:cBhvr>
                                      <p:to>
                                        <p:strVal val="visible"/>
                                      </p:to>
                                    </p:set>
                                    <p:animEffect transition="in" filter="randombar(horizontal)">
                                      <p:cBhvr>
                                        <p:cTn id="13" dur="500"/>
                                        <p:tgtEl>
                                          <p:spTgt spid="237571">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237571">
                                            <p:txEl>
                                              <p:pRg st="7" end="7"/>
                                            </p:txEl>
                                          </p:spTgt>
                                        </p:tgtEl>
                                        <p:attrNameLst>
                                          <p:attrName>style.visibility</p:attrName>
                                        </p:attrNameLst>
                                      </p:cBhvr>
                                      <p:to>
                                        <p:strVal val="visible"/>
                                      </p:to>
                                    </p:set>
                                    <p:animEffect transition="in" filter="randombar(horizontal)">
                                      <p:cBhvr>
                                        <p:cTn id="18" dur="500"/>
                                        <p:tgtEl>
                                          <p:spTgt spid="237571">
                                            <p:txEl>
                                              <p:pRg st="7" end="7"/>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237571">
                                            <p:txEl>
                                              <p:pRg st="8" end="8"/>
                                            </p:txEl>
                                          </p:spTgt>
                                        </p:tgtEl>
                                        <p:attrNameLst>
                                          <p:attrName>style.visibility</p:attrName>
                                        </p:attrNameLst>
                                      </p:cBhvr>
                                      <p:to>
                                        <p:strVal val="visible"/>
                                      </p:to>
                                    </p:set>
                                    <p:animEffect transition="in" filter="randombar(horizontal)">
                                      <p:cBhvr>
                                        <p:cTn id="21" dur="500"/>
                                        <p:tgtEl>
                                          <p:spTgt spid="237571">
                                            <p:txEl>
                                              <p:pRg st="8" end="8"/>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237571">
                                            <p:txEl>
                                              <p:pRg st="9" end="9"/>
                                            </p:txEl>
                                          </p:spTgt>
                                        </p:tgtEl>
                                        <p:attrNameLst>
                                          <p:attrName>style.visibility</p:attrName>
                                        </p:attrNameLst>
                                      </p:cBhvr>
                                      <p:to>
                                        <p:strVal val="visible"/>
                                      </p:to>
                                    </p:set>
                                    <p:animEffect transition="in" filter="randombar(horizontal)">
                                      <p:cBhvr>
                                        <p:cTn id="24" dur="500"/>
                                        <p:tgtEl>
                                          <p:spTgt spid="237571">
                                            <p:txEl>
                                              <p:pRg st="9" end="9"/>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237571">
                                            <p:txEl>
                                              <p:pRg st="10" end="10"/>
                                            </p:txEl>
                                          </p:spTgt>
                                        </p:tgtEl>
                                        <p:attrNameLst>
                                          <p:attrName>style.visibility</p:attrName>
                                        </p:attrNameLst>
                                      </p:cBhvr>
                                      <p:to>
                                        <p:strVal val="visible"/>
                                      </p:to>
                                    </p:set>
                                    <p:animEffect transition="in" filter="randombar(horizontal)">
                                      <p:cBhvr>
                                        <p:cTn id="27" dur="500"/>
                                        <p:tgtEl>
                                          <p:spTgt spid="23757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lstStyle/>
          <a:p>
            <a:r>
              <a:rPr lang="en-US" smtClean="0"/>
              <a:t>Smart Cards</a:t>
            </a:r>
            <a:endParaRPr lang="en-US" dirty="0"/>
          </a:p>
        </p:txBody>
      </p:sp>
      <p:sp>
        <p:nvSpPr>
          <p:cNvPr id="237571" name="Rectangle 3"/>
          <p:cNvSpPr>
            <a:spLocks noGrp="1" noChangeArrowheads="1"/>
          </p:cNvSpPr>
          <p:nvPr>
            <p:ph idx="1"/>
          </p:nvPr>
        </p:nvSpPr>
        <p:spPr>
          <a:xfrm>
            <a:off x="457200" y="1052736"/>
            <a:ext cx="8229600" cy="4830763"/>
          </a:xfrm>
        </p:spPr>
        <p:txBody>
          <a:bodyPr/>
          <a:lstStyle/>
          <a:p>
            <a:pPr>
              <a:spcBef>
                <a:spcPts val="400"/>
              </a:spcBef>
            </a:pPr>
            <a:r>
              <a:rPr lang="en-US" sz="2400" dirty="0" smtClean="0"/>
              <a:t>Most important category of smart token</a:t>
            </a:r>
          </a:p>
          <a:p>
            <a:pPr lvl="1">
              <a:spcBef>
                <a:spcPts val="400"/>
              </a:spcBef>
            </a:pPr>
            <a:r>
              <a:rPr lang="en-US" sz="2400" dirty="0" smtClean="0"/>
              <a:t>Has the appearance of a credit card</a:t>
            </a:r>
          </a:p>
          <a:p>
            <a:pPr lvl="1">
              <a:spcBef>
                <a:spcPts val="400"/>
              </a:spcBef>
            </a:pPr>
            <a:r>
              <a:rPr lang="en-US" sz="2400" dirty="0" smtClean="0"/>
              <a:t>Has an electronic interface</a:t>
            </a:r>
          </a:p>
          <a:p>
            <a:pPr lvl="1">
              <a:spcBef>
                <a:spcPts val="400"/>
              </a:spcBef>
            </a:pPr>
            <a:r>
              <a:rPr lang="en-US" sz="2400" dirty="0" smtClean="0"/>
              <a:t>May use any of the smart token protocols</a:t>
            </a:r>
          </a:p>
          <a:p>
            <a:pPr>
              <a:spcBef>
                <a:spcPts val="400"/>
              </a:spcBef>
            </a:pPr>
            <a:r>
              <a:rPr lang="en-US" sz="2800" dirty="0" smtClean="0"/>
              <a:t>Contain:</a:t>
            </a:r>
          </a:p>
          <a:p>
            <a:pPr lvl="1">
              <a:spcBef>
                <a:spcPts val="400"/>
              </a:spcBef>
            </a:pPr>
            <a:r>
              <a:rPr lang="en-US" sz="2400" dirty="0" smtClean="0"/>
              <a:t>An entire microprocessor (</a:t>
            </a:r>
            <a:r>
              <a:rPr lang="en-US" sz="2000" dirty="0" smtClean="0"/>
              <a:t>Processor, Memory, I/O ports)</a:t>
            </a:r>
          </a:p>
          <a:p>
            <a:pPr>
              <a:spcBef>
                <a:spcPts val="400"/>
              </a:spcBef>
            </a:pPr>
            <a:r>
              <a:rPr lang="en-US" sz="2800" dirty="0" smtClean="0"/>
              <a:t>Typically include three types of memory:</a:t>
            </a:r>
          </a:p>
          <a:p>
            <a:pPr lvl="1">
              <a:spcBef>
                <a:spcPts val="400"/>
              </a:spcBef>
            </a:pPr>
            <a:r>
              <a:rPr lang="en-US" sz="2400" dirty="0" smtClean="0"/>
              <a:t>Read-only memory (ROM)</a:t>
            </a:r>
          </a:p>
          <a:p>
            <a:pPr lvl="2">
              <a:spcBef>
                <a:spcPts val="400"/>
              </a:spcBef>
            </a:pPr>
            <a:r>
              <a:rPr lang="en-US" sz="2000" dirty="0" smtClean="0"/>
              <a:t>Stores data that does not change during the card’s life</a:t>
            </a:r>
          </a:p>
          <a:p>
            <a:pPr lvl="1">
              <a:spcBef>
                <a:spcPts val="400"/>
              </a:spcBef>
            </a:pPr>
            <a:r>
              <a:rPr lang="en-US" sz="2400" dirty="0" smtClean="0"/>
              <a:t>Electrically erasable programmable ROM (EEPROM)</a:t>
            </a:r>
          </a:p>
          <a:p>
            <a:pPr lvl="2">
              <a:spcBef>
                <a:spcPts val="400"/>
              </a:spcBef>
            </a:pPr>
            <a:r>
              <a:rPr lang="en-US" sz="2000" dirty="0" smtClean="0"/>
              <a:t>Holds application data and programs</a:t>
            </a:r>
          </a:p>
          <a:p>
            <a:pPr lvl="1">
              <a:spcBef>
                <a:spcPts val="400"/>
              </a:spcBef>
            </a:pPr>
            <a:r>
              <a:rPr lang="en-US" sz="2400" dirty="0" smtClean="0"/>
              <a:t>Random access memory (RAM)</a:t>
            </a:r>
          </a:p>
          <a:p>
            <a:pPr lvl="2">
              <a:spcBef>
                <a:spcPts val="400"/>
              </a:spcBef>
            </a:pPr>
            <a:r>
              <a:rPr lang="en-US" sz="2000" dirty="0" smtClean="0"/>
              <a:t>Holds temporary data generated when applications are executed</a:t>
            </a:r>
            <a:endParaRPr lang="en-US" sz="2000" dirty="0"/>
          </a:p>
        </p:txBody>
      </p:sp>
      <p:pic>
        <p:nvPicPr>
          <p:cNvPr id="4" name="Picture 3"/>
          <p:cNvPicPr>
            <a:picLocks noChangeAspect="1"/>
          </p:cNvPicPr>
          <p:nvPr/>
        </p:nvPicPr>
        <p:blipFill>
          <a:blip r:embed="rId3"/>
          <a:stretch>
            <a:fillRect/>
          </a:stretch>
        </p:blipFill>
        <p:spPr>
          <a:xfrm>
            <a:off x="6876256" y="1556792"/>
            <a:ext cx="1590675" cy="1666875"/>
          </a:xfrm>
          <a:prstGeom prst="rect">
            <a:avLst/>
          </a:prstGeom>
        </p:spPr>
      </p:pic>
    </p:spTree>
    <p:extLst>
      <p:ext uri="{BB962C8B-B14F-4D97-AF65-F5344CB8AC3E}">
        <p14:creationId xmlns:p14="http://schemas.microsoft.com/office/powerpoint/2010/main" val="1193912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7571">
                                            <p:txEl>
                                              <p:pRg st="6" end="6"/>
                                            </p:txEl>
                                          </p:spTgt>
                                        </p:tgtEl>
                                        <p:attrNameLst>
                                          <p:attrName>style.visibility</p:attrName>
                                        </p:attrNameLst>
                                      </p:cBhvr>
                                      <p:to>
                                        <p:strVal val="visible"/>
                                      </p:to>
                                    </p:set>
                                    <p:animEffect transition="in" filter="randombar(horizontal)">
                                      <p:cBhvr>
                                        <p:cTn id="7" dur="500"/>
                                        <p:tgtEl>
                                          <p:spTgt spid="237571">
                                            <p:txEl>
                                              <p:pRg st="6" end="6"/>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37571">
                                            <p:txEl>
                                              <p:pRg st="7" end="7"/>
                                            </p:txEl>
                                          </p:spTgt>
                                        </p:tgtEl>
                                        <p:attrNameLst>
                                          <p:attrName>style.visibility</p:attrName>
                                        </p:attrNameLst>
                                      </p:cBhvr>
                                      <p:to>
                                        <p:strVal val="visible"/>
                                      </p:to>
                                    </p:set>
                                    <p:animEffect transition="in" filter="randombar(horizontal)">
                                      <p:cBhvr>
                                        <p:cTn id="10" dur="500"/>
                                        <p:tgtEl>
                                          <p:spTgt spid="237571">
                                            <p:txEl>
                                              <p:pRg st="7" end="7"/>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237571">
                                            <p:txEl>
                                              <p:pRg st="8" end="8"/>
                                            </p:txEl>
                                          </p:spTgt>
                                        </p:tgtEl>
                                        <p:attrNameLst>
                                          <p:attrName>style.visibility</p:attrName>
                                        </p:attrNameLst>
                                      </p:cBhvr>
                                      <p:to>
                                        <p:strVal val="visible"/>
                                      </p:to>
                                    </p:set>
                                    <p:animEffect transition="in" filter="randombar(horizontal)">
                                      <p:cBhvr>
                                        <p:cTn id="13" dur="500"/>
                                        <p:tgtEl>
                                          <p:spTgt spid="237571">
                                            <p:txEl>
                                              <p:pRg st="8" end="8"/>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237571">
                                            <p:txEl>
                                              <p:pRg st="9" end="9"/>
                                            </p:txEl>
                                          </p:spTgt>
                                        </p:tgtEl>
                                        <p:attrNameLst>
                                          <p:attrName>style.visibility</p:attrName>
                                        </p:attrNameLst>
                                      </p:cBhvr>
                                      <p:to>
                                        <p:strVal val="visible"/>
                                      </p:to>
                                    </p:set>
                                    <p:animEffect transition="in" filter="randombar(horizontal)">
                                      <p:cBhvr>
                                        <p:cTn id="16" dur="500"/>
                                        <p:tgtEl>
                                          <p:spTgt spid="237571">
                                            <p:txEl>
                                              <p:pRg st="9" end="9"/>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237571">
                                            <p:txEl>
                                              <p:pRg st="10" end="10"/>
                                            </p:txEl>
                                          </p:spTgt>
                                        </p:tgtEl>
                                        <p:attrNameLst>
                                          <p:attrName>style.visibility</p:attrName>
                                        </p:attrNameLst>
                                      </p:cBhvr>
                                      <p:to>
                                        <p:strVal val="visible"/>
                                      </p:to>
                                    </p:set>
                                    <p:animEffect transition="in" filter="randombar(horizontal)">
                                      <p:cBhvr>
                                        <p:cTn id="19" dur="500"/>
                                        <p:tgtEl>
                                          <p:spTgt spid="237571">
                                            <p:txEl>
                                              <p:pRg st="10" end="10"/>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237571">
                                            <p:txEl>
                                              <p:pRg st="11" end="11"/>
                                            </p:txEl>
                                          </p:spTgt>
                                        </p:tgtEl>
                                        <p:attrNameLst>
                                          <p:attrName>style.visibility</p:attrName>
                                        </p:attrNameLst>
                                      </p:cBhvr>
                                      <p:to>
                                        <p:strVal val="visible"/>
                                      </p:to>
                                    </p:set>
                                    <p:animEffect transition="in" filter="randombar(horizontal)">
                                      <p:cBhvr>
                                        <p:cTn id="22" dur="500"/>
                                        <p:tgtEl>
                                          <p:spTgt spid="237571">
                                            <p:txEl>
                                              <p:pRg st="11" end="11"/>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237571">
                                            <p:txEl>
                                              <p:pRg st="12" end="12"/>
                                            </p:txEl>
                                          </p:spTgt>
                                        </p:tgtEl>
                                        <p:attrNameLst>
                                          <p:attrName>style.visibility</p:attrName>
                                        </p:attrNameLst>
                                      </p:cBhvr>
                                      <p:to>
                                        <p:strVal val="visible"/>
                                      </p:to>
                                    </p:set>
                                    <p:animEffect transition="in" filter="randombar(horizontal)">
                                      <p:cBhvr>
                                        <p:cTn id="25" dur="500"/>
                                        <p:tgtEl>
                                          <p:spTgt spid="237571">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9" name="Picture 13"/>
          <p:cNvPicPr>
            <a:picLocks noChangeAspect="1"/>
          </p:cNvPicPr>
          <p:nvPr/>
        </p:nvPicPr>
        <p:blipFill>
          <a:blip r:embed="rId3"/>
          <a:srcRect/>
          <a:stretch>
            <a:fillRect/>
          </a:stretch>
        </p:blipFill>
        <p:spPr bwMode="auto">
          <a:xfrm>
            <a:off x="6982841" y="4509120"/>
            <a:ext cx="2125663" cy="2205038"/>
          </a:xfrm>
          <a:prstGeom prst="rect">
            <a:avLst/>
          </a:prstGeom>
          <a:noFill/>
          <a:ln w="9525">
            <a:noFill/>
            <a:miter lim="800000"/>
            <a:headEnd/>
            <a:tailEnd/>
          </a:ln>
        </p:spPr>
      </p:pic>
      <p:sp>
        <p:nvSpPr>
          <p:cNvPr id="200706" name="Rectangle 2"/>
          <p:cNvSpPr>
            <a:spLocks noGrp="1" noChangeArrowheads="1"/>
          </p:cNvSpPr>
          <p:nvPr>
            <p:ph type="title"/>
          </p:nvPr>
        </p:nvSpPr>
        <p:spPr/>
        <p:txBody>
          <a:bodyPr/>
          <a:lstStyle/>
          <a:p>
            <a:r>
              <a:rPr lang="en-GB" smtClean="0"/>
              <a:t>Authentication Process</a:t>
            </a:r>
            <a:endParaRPr lang="en-AU" dirty="0"/>
          </a:p>
        </p:txBody>
      </p:sp>
      <p:sp>
        <p:nvSpPr>
          <p:cNvPr id="200707" name="Rectangle 3"/>
          <p:cNvSpPr>
            <a:spLocks noGrp="1" noChangeArrowheads="1"/>
          </p:cNvSpPr>
          <p:nvPr>
            <p:ph idx="1"/>
          </p:nvPr>
        </p:nvSpPr>
        <p:spPr>
          <a:xfrm>
            <a:off x="457200" y="1295401"/>
            <a:ext cx="8363272" cy="4830763"/>
          </a:xfrm>
        </p:spPr>
        <p:txBody>
          <a:bodyPr/>
          <a:lstStyle/>
          <a:p>
            <a:r>
              <a:rPr lang="en-US" dirty="0" smtClean="0"/>
              <a:t>fundamental building block and primary line of defense</a:t>
            </a:r>
          </a:p>
          <a:p>
            <a:r>
              <a:rPr lang="en-US" dirty="0" smtClean="0"/>
              <a:t>basis for access control and user accountability</a:t>
            </a:r>
          </a:p>
          <a:p>
            <a:r>
              <a:rPr lang="en-US" b="1" dirty="0"/>
              <a:t>identification step</a:t>
            </a:r>
          </a:p>
          <a:p>
            <a:pPr lvl="1"/>
            <a:r>
              <a:rPr lang="en-US" dirty="0"/>
              <a:t>presenting an identifier to the security system</a:t>
            </a:r>
          </a:p>
          <a:p>
            <a:r>
              <a:rPr lang="en-US" b="1" dirty="0"/>
              <a:t>verification step</a:t>
            </a:r>
          </a:p>
          <a:p>
            <a:pPr lvl="1"/>
            <a:r>
              <a:rPr lang="en-US" dirty="0"/>
              <a:t>presenting or generating authentication information that corroborates the binding </a:t>
            </a:r>
            <a:r>
              <a:rPr lang="en-US" dirty="0" smtClean="0"/>
              <a:t> between the </a:t>
            </a:r>
            <a:r>
              <a:rPr lang="en-US" dirty="0"/>
              <a:t>entity and the  identifier</a:t>
            </a:r>
          </a:p>
          <a:p>
            <a:endParaRPr lang="en-US" dirty="0" smtClean="0"/>
          </a:p>
        </p:txBody>
      </p:sp>
    </p:spTree>
    <p:extLst>
      <p:ext uri="{BB962C8B-B14F-4D97-AF65-F5344CB8AC3E}">
        <p14:creationId xmlns:p14="http://schemas.microsoft.com/office/powerpoint/2010/main" val="32423757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00707">
                                            <p:txEl>
                                              <p:pRg st="2" end="2"/>
                                            </p:txEl>
                                          </p:spTgt>
                                        </p:tgtEl>
                                        <p:attrNameLst>
                                          <p:attrName>style.visibility</p:attrName>
                                        </p:attrNameLst>
                                      </p:cBhvr>
                                      <p:to>
                                        <p:strVal val="visible"/>
                                      </p:to>
                                    </p:set>
                                    <p:animEffect transition="in" filter="randombar(horizontal)">
                                      <p:cBhvr>
                                        <p:cTn id="7" dur="500"/>
                                        <p:tgtEl>
                                          <p:spTgt spid="200707">
                                            <p:txEl>
                                              <p:pRg st="2" end="2"/>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00707">
                                            <p:txEl>
                                              <p:pRg st="3" end="3"/>
                                            </p:txEl>
                                          </p:spTgt>
                                        </p:tgtEl>
                                        <p:attrNameLst>
                                          <p:attrName>style.visibility</p:attrName>
                                        </p:attrNameLst>
                                      </p:cBhvr>
                                      <p:to>
                                        <p:strVal val="visible"/>
                                      </p:to>
                                    </p:set>
                                    <p:animEffect transition="in" filter="randombar(horizontal)">
                                      <p:cBhvr>
                                        <p:cTn id="10" dur="500"/>
                                        <p:tgtEl>
                                          <p:spTgt spid="200707">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200707">
                                            <p:txEl>
                                              <p:pRg st="4" end="4"/>
                                            </p:txEl>
                                          </p:spTgt>
                                        </p:tgtEl>
                                        <p:attrNameLst>
                                          <p:attrName>style.visibility</p:attrName>
                                        </p:attrNameLst>
                                      </p:cBhvr>
                                      <p:to>
                                        <p:strVal val="visible"/>
                                      </p:to>
                                    </p:set>
                                    <p:animEffect transition="in" filter="randombar(horizontal)">
                                      <p:cBhvr>
                                        <p:cTn id="15" dur="500"/>
                                        <p:tgtEl>
                                          <p:spTgt spid="200707">
                                            <p:txEl>
                                              <p:pRg st="4" end="4"/>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200707">
                                            <p:txEl>
                                              <p:pRg st="5" end="5"/>
                                            </p:txEl>
                                          </p:spTgt>
                                        </p:tgtEl>
                                        <p:attrNameLst>
                                          <p:attrName>style.visibility</p:attrName>
                                        </p:attrNameLst>
                                      </p:cBhvr>
                                      <p:to>
                                        <p:strVal val="visible"/>
                                      </p:to>
                                    </p:set>
                                    <p:animEffect transition="in" filter="randombar(horizontal)">
                                      <p:cBhvr>
                                        <p:cTn id="18" dur="500"/>
                                        <p:tgtEl>
                                          <p:spTgt spid="20070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4" descr="f3.pdf"/>
          <p:cNvPicPr>
            <a:picLocks noChangeAspect="1"/>
          </p:cNvPicPr>
          <p:nvPr/>
        </p:nvPicPr>
        <p:blipFill>
          <a:blip r:embed="rId3"/>
          <a:srcRect t="10588" b="39999"/>
          <a:stretch>
            <a:fillRect/>
          </a:stretch>
        </p:blipFill>
        <p:spPr bwMode="auto">
          <a:xfrm>
            <a:off x="-3252907" y="480417"/>
            <a:ext cx="15088083" cy="5760640"/>
          </a:xfrm>
          <a:prstGeom prst="rect">
            <a:avLst/>
          </a:prstGeom>
          <a:noFill/>
          <a:ln w="9525">
            <a:noFill/>
            <a:miter lim="800000"/>
            <a:headEnd/>
            <a:tailEnd/>
          </a:ln>
        </p:spPr>
      </p:pic>
      <p:sp>
        <p:nvSpPr>
          <p:cNvPr id="58372" name="TextBox 6"/>
          <p:cNvSpPr txBox="1">
            <a:spLocks noChangeArrowheads="1"/>
          </p:cNvSpPr>
          <p:nvPr/>
        </p:nvSpPr>
        <p:spPr bwMode="auto">
          <a:xfrm>
            <a:off x="4267200" y="5334000"/>
            <a:ext cx="4354513" cy="830263"/>
          </a:xfrm>
          <a:prstGeom prst="rect">
            <a:avLst/>
          </a:prstGeom>
          <a:noFill/>
          <a:ln w="9525">
            <a:noFill/>
            <a:miter lim="800000"/>
            <a:headEnd/>
            <a:tailEnd/>
          </a:ln>
        </p:spPr>
        <p:txBody>
          <a:bodyPr wrap="none">
            <a:prstTxWarp prst="textNoShape">
              <a:avLst/>
            </a:prstTxWarp>
            <a:spAutoFit/>
          </a:bodyPr>
          <a:lstStyle/>
          <a:p>
            <a:r>
              <a:rPr lang="en-US" sz="1600" dirty="0">
                <a:solidFill>
                  <a:schemeClr val="bg1"/>
                </a:solidFill>
              </a:rPr>
              <a:t>The smart card chip is embedded into the</a:t>
            </a:r>
          </a:p>
          <a:p>
            <a:r>
              <a:rPr lang="en-US" sz="1600" dirty="0">
                <a:solidFill>
                  <a:schemeClr val="bg1"/>
                </a:solidFill>
              </a:rPr>
              <a:t>plastic card and is not visible. The dimensions </a:t>
            </a:r>
          </a:p>
          <a:p>
            <a:r>
              <a:rPr lang="en-US" sz="1600" dirty="0">
                <a:solidFill>
                  <a:schemeClr val="bg1"/>
                </a:solidFill>
              </a:rPr>
              <a:t>conform to ISO standard 7816-2.</a:t>
            </a:r>
          </a:p>
        </p:txBody>
      </p:sp>
      <p:sp>
        <p:nvSpPr>
          <p:cNvPr id="4" name="Title 3"/>
          <p:cNvSpPr>
            <a:spLocks noGrp="1"/>
          </p:cNvSpPr>
          <p:nvPr>
            <p:ph type="title"/>
          </p:nvPr>
        </p:nvSpPr>
        <p:spPr/>
        <p:txBody>
          <a:bodyPr/>
          <a:lstStyle/>
          <a:p>
            <a:r>
              <a:rPr lang="en-US" smtClean="0"/>
              <a:t>Smart Card Dimensions</a:t>
            </a:r>
            <a:endParaRPr lang="en-US" dirty="0"/>
          </a:p>
        </p:txBody>
      </p:sp>
    </p:spTree>
    <p:extLst>
      <p:ext uri="{BB962C8B-B14F-4D97-AF65-F5344CB8AC3E}">
        <p14:creationId xmlns:p14="http://schemas.microsoft.com/office/powerpoint/2010/main" val="1192845187"/>
      </p:ext>
    </p:extLst>
  </p:cSld>
  <p:clrMapOvr>
    <a:masterClrMapping/>
  </p:clrMapOvr>
  <p:transition spd="slow">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5.pdf"/>
          <p:cNvPicPr>
            <a:picLocks noChangeAspect="1"/>
          </p:cNvPicPr>
          <p:nvPr/>
        </p:nvPicPr>
        <p:blipFill rotWithShape="1">
          <a:blip r:embed="rId3">
            <a:extLst>
              <a:ext uri="{28A0092B-C50C-407E-A947-70E740481C1C}">
                <a14:useLocalDpi xmlns:a14="http://schemas.microsoft.com/office/drawing/2010/main" val="0"/>
              </a:ext>
            </a:extLst>
          </a:blip>
          <a:srcRect t="12402" b="6242"/>
          <a:stretch/>
        </p:blipFill>
        <p:spPr>
          <a:xfrm>
            <a:off x="1403648" y="-171400"/>
            <a:ext cx="6813385" cy="7173416"/>
          </a:xfrm>
          <a:prstGeom prst="rect">
            <a:avLst/>
          </a:prstGeom>
          <a:solidFill>
            <a:schemeClr val="bg2">
              <a:lumMod val="40000"/>
              <a:lumOff val="60000"/>
            </a:schemeClr>
          </a:solidFill>
        </p:spPr>
      </p:pic>
    </p:spTree>
    <p:extLst>
      <p:ext uri="{BB962C8B-B14F-4D97-AF65-F5344CB8AC3E}">
        <p14:creationId xmlns:p14="http://schemas.microsoft.com/office/powerpoint/2010/main" val="3086943435"/>
      </p:ext>
    </p:extLst>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38100" dist="38100" dir="2700000" algn="tl" rotWithShape="0">
                    <a:srgbClr val="0E0A99"/>
                  </a:outerShdw>
                </a:effectLst>
              </a:rPr>
              <a:t>Electronic Identity Cards (</a:t>
            </a:r>
            <a:r>
              <a:rPr lang="en-US" dirty="0" err="1">
                <a:effectLst>
                  <a:outerShdw blurRad="38100" dist="38100" dir="2700000" algn="tl" rotWithShape="0">
                    <a:srgbClr val="0E0A99"/>
                  </a:outerShdw>
                </a:effectLst>
              </a:rPr>
              <a:t>eID</a:t>
            </a:r>
            <a:r>
              <a:rPr lang="en-US" dirty="0">
                <a:effectLst>
                  <a:outerShdw blurRad="38100" dist="38100" dir="2700000" algn="tl" rotWithShape="0">
                    <a:srgbClr val="0E0A99"/>
                  </a:outerShdw>
                </a:effectLst>
              </a:rPr>
              <a:t>)</a:t>
            </a:r>
          </a:p>
        </p:txBody>
      </p:sp>
      <p:sp>
        <p:nvSpPr>
          <p:cNvPr id="4" name="Freeform 3"/>
          <p:cNvSpPr/>
          <p:nvPr/>
        </p:nvSpPr>
        <p:spPr>
          <a:xfrm>
            <a:off x="543976" y="1378410"/>
            <a:ext cx="3841472" cy="960368"/>
          </a:xfrm>
          <a:custGeom>
            <a:avLst/>
            <a:gdLst>
              <a:gd name="connsiteX0" fmla="*/ 0 w 3841472"/>
              <a:gd name="connsiteY0" fmla="*/ 96037 h 960368"/>
              <a:gd name="connsiteX1" fmla="*/ 96037 w 3841472"/>
              <a:gd name="connsiteY1" fmla="*/ 0 h 960368"/>
              <a:gd name="connsiteX2" fmla="*/ 3745435 w 3841472"/>
              <a:gd name="connsiteY2" fmla="*/ 0 h 960368"/>
              <a:gd name="connsiteX3" fmla="*/ 3841472 w 3841472"/>
              <a:gd name="connsiteY3" fmla="*/ 96037 h 960368"/>
              <a:gd name="connsiteX4" fmla="*/ 3841472 w 3841472"/>
              <a:gd name="connsiteY4" fmla="*/ 864331 h 960368"/>
              <a:gd name="connsiteX5" fmla="*/ 3745435 w 3841472"/>
              <a:gd name="connsiteY5" fmla="*/ 960368 h 960368"/>
              <a:gd name="connsiteX6" fmla="*/ 96037 w 3841472"/>
              <a:gd name="connsiteY6" fmla="*/ 960368 h 960368"/>
              <a:gd name="connsiteX7" fmla="*/ 0 w 3841472"/>
              <a:gd name="connsiteY7" fmla="*/ 864331 h 960368"/>
              <a:gd name="connsiteX8" fmla="*/ 0 w 3841472"/>
              <a:gd name="connsiteY8" fmla="*/ 96037 h 960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1472" h="960368">
                <a:moveTo>
                  <a:pt x="0" y="96037"/>
                </a:moveTo>
                <a:cubicBezTo>
                  <a:pt x="0" y="42997"/>
                  <a:pt x="42997" y="0"/>
                  <a:pt x="96037" y="0"/>
                </a:cubicBezTo>
                <a:lnTo>
                  <a:pt x="3745435" y="0"/>
                </a:lnTo>
                <a:cubicBezTo>
                  <a:pt x="3798475" y="0"/>
                  <a:pt x="3841472" y="42997"/>
                  <a:pt x="3841472" y="96037"/>
                </a:cubicBezTo>
                <a:lnTo>
                  <a:pt x="3841472" y="864331"/>
                </a:lnTo>
                <a:cubicBezTo>
                  <a:pt x="3841472" y="917371"/>
                  <a:pt x="3798475" y="960368"/>
                  <a:pt x="3745435" y="960368"/>
                </a:cubicBezTo>
                <a:lnTo>
                  <a:pt x="96037" y="960368"/>
                </a:lnTo>
                <a:cubicBezTo>
                  <a:pt x="42997" y="960368"/>
                  <a:pt x="0" y="917371"/>
                  <a:pt x="0" y="864331"/>
                </a:cubicBezTo>
                <a:lnTo>
                  <a:pt x="0" y="96037"/>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53528" tIns="53528" rIns="53528" bIns="53528" numCol="1" spcCol="1270" anchor="ctr" anchorCtr="0">
            <a:noAutofit/>
          </a:bodyPr>
          <a:lstStyle/>
          <a:p>
            <a:pPr lvl="0" algn="ctr" defTabSz="889000" rtl="0">
              <a:lnSpc>
                <a:spcPct val="90000"/>
              </a:lnSpc>
              <a:spcBef>
                <a:spcPct val="0"/>
              </a:spcBef>
              <a:spcAft>
                <a:spcPct val="35000"/>
              </a:spcAft>
            </a:pPr>
            <a:r>
              <a:rPr lang="en-US" sz="2000" kern="1200" smtClean="0"/>
              <a:t>Use of a smart card as a national identity card for citizens</a:t>
            </a:r>
            <a:endParaRPr lang="en-US" sz="2000" kern="1200"/>
          </a:p>
        </p:txBody>
      </p:sp>
      <p:sp>
        <p:nvSpPr>
          <p:cNvPr id="5" name="Right Arrow 4"/>
          <p:cNvSpPr/>
          <p:nvPr/>
        </p:nvSpPr>
        <p:spPr>
          <a:xfrm rot="5400000">
            <a:off x="2380680" y="2422810"/>
            <a:ext cx="168064" cy="168064"/>
          </a:xfrm>
          <a:prstGeom prst="rightArrow">
            <a:avLst>
              <a:gd name="adj1" fmla="val 667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6" name="Freeform 5"/>
          <p:cNvSpPr/>
          <p:nvPr/>
        </p:nvSpPr>
        <p:spPr>
          <a:xfrm>
            <a:off x="543976" y="2674907"/>
            <a:ext cx="3841472" cy="960368"/>
          </a:xfrm>
          <a:custGeom>
            <a:avLst/>
            <a:gdLst>
              <a:gd name="connsiteX0" fmla="*/ 0 w 3841472"/>
              <a:gd name="connsiteY0" fmla="*/ 96037 h 960368"/>
              <a:gd name="connsiteX1" fmla="*/ 96037 w 3841472"/>
              <a:gd name="connsiteY1" fmla="*/ 0 h 960368"/>
              <a:gd name="connsiteX2" fmla="*/ 3745435 w 3841472"/>
              <a:gd name="connsiteY2" fmla="*/ 0 h 960368"/>
              <a:gd name="connsiteX3" fmla="*/ 3841472 w 3841472"/>
              <a:gd name="connsiteY3" fmla="*/ 96037 h 960368"/>
              <a:gd name="connsiteX4" fmla="*/ 3841472 w 3841472"/>
              <a:gd name="connsiteY4" fmla="*/ 864331 h 960368"/>
              <a:gd name="connsiteX5" fmla="*/ 3745435 w 3841472"/>
              <a:gd name="connsiteY5" fmla="*/ 960368 h 960368"/>
              <a:gd name="connsiteX6" fmla="*/ 96037 w 3841472"/>
              <a:gd name="connsiteY6" fmla="*/ 960368 h 960368"/>
              <a:gd name="connsiteX7" fmla="*/ 0 w 3841472"/>
              <a:gd name="connsiteY7" fmla="*/ 864331 h 960368"/>
              <a:gd name="connsiteX8" fmla="*/ 0 w 3841472"/>
              <a:gd name="connsiteY8" fmla="*/ 96037 h 960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1472" h="960368">
                <a:moveTo>
                  <a:pt x="0" y="96037"/>
                </a:moveTo>
                <a:cubicBezTo>
                  <a:pt x="0" y="42997"/>
                  <a:pt x="42997" y="0"/>
                  <a:pt x="96037" y="0"/>
                </a:cubicBezTo>
                <a:lnTo>
                  <a:pt x="3745435" y="0"/>
                </a:lnTo>
                <a:cubicBezTo>
                  <a:pt x="3798475" y="0"/>
                  <a:pt x="3841472" y="42997"/>
                  <a:pt x="3841472" y="96037"/>
                </a:cubicBezTo>
                <a:lnTo>
                  <a:pt x="3841472" y="864331"/>
                </a:lnTo>
                <a:cubicBezTo>
                  <a:pt x="3841472" y="917371"/>
                  <a:pt x="3798475" y="960368"/>
                  <a:pt x="3745435" y="960368"/>
                </a:cubicBezTo>
                <a:lnTo>
                  <a:pt x="96037" y="960368"/>
                </a:lnTo>
                <a:cubicBezTo>
                  <a:pt x="42997" y="960368"/>
                  <a:pt x="0" y="917371"/>
                  <a:pt x="0" y="864331"/>
                </a:cubicBezTo>
                <a:lnTo>
                  <a:pt x="0" y="96037"/>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7178" tIns="47178" rIns="47178" bIns="47178" numCol="1" spcCol="1270" anchor="ctr" anchorCtr="0">
            <a:noAutofit/>
          </a:bodyPr>
          <a:lstStyle/>
          <a:p>
            <a:pPr lvl="0" algn="ctr" defTabSz="666750" rtl="0">
              <a:lnSpc>
                <a:spcPct val="90000"/>
              </a:lnSpc>
              <a:spcBef>
                <a:spcPct val="0"/>
              </a:spcBef>
              <a:spcAft>
                <a:spcPct val="35000"/>
              </a:spcAft>
            </a:pPr>
            <a:r>
              <a:rPr lang="en-US" sz="1500" kern="1200" smtClean="0"/>
              <a:t>Can serve the same purposes as other national ID cards, and similar cards such as a driver’s license, for access to government and commercial services</a:t>
            </a:r>
            <a:endParaRPr lang="en-US" sz="1500" kern="1200"/>
          </a:p>
        </p:txBody>
      </p:sp>
      <p:sp>
        <p:nvSpPr>
          <p:cNvPr id="7" name="Right Arrow 6"/>
          <p:cNvSpPr/>
          <p:nvPr/>
        </p:nvSpPr>
        <p:spPr>
          <a:xfrm rot="5400000">
            <a:off x="2380680" y="3719307"/>
            <a:ext cx="168064" cy="168064"/>
          </a:xfrm>
          <a:prstGeom prst="rightArrow">
            <a:avLst>
              <a:gd name="adj1" fmla="val 667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8" name="Freeform 7"/>
          <p:cNvSpPr/>
          <p:nvPr/>
        </p:nvSpPr>
        <p:spPr>
          <a:xfrm>
            <a:off x="543976" y="3971404"/>
            <a:ext cx="3841472" cy="960368"/>
          </a:xfrm>
          <a:custGeom>
            <a:avLst/>
            <a:gdLst>
              <a:gd name="connsiteX0" fmla="*/ 0 w 3841472"/>
              <a:gd name="connsiteY0" fmla="*/ 96037 h 960368"/>
              <a:gd name="connsiteX1" fmla="*/ 96037 w 3841472"/>
              <a:gd name="connsiteY1" fmla="*/ 0 h 960368"/>
              <a:gd name="connsiteX2" fmla="*/ 3745435 w 3841472"/>
              <a:gd name="connsiteY2" fmla="*/ 0 h 960368"/>
              <a:gd name="connsiteX3" fmla="*/ 3841472 w 3841472"/>
              <a:gd name="connsiteY3" fmla="*/ 96037 h 960368"/>
              <a:gd name="connsiteX4" fmla="*/ 3841472 w 3841472"/>
              <a:gd name="connsiteY4" fmla="*/ 864331 h 960368"/>
              <a:gd name="connsiteX5" fmla="*/ 3745435 w 3841472"/>
              <a:gd name="connsiteY5" fmla="*/ 960368 h 960368"/>
              <a:gd name="connsiteX6" fmla="*/ 96037 w 3841472"/>
              <a:gd name="connsiteY6" fmla="*/ 960368 h 960368"/>
              <a:gd name="connsiteX7" fmla="*/ 0 w 3841472"/>
              <a:gd name="connsiteY7" fmla="*/ 864331 h 960368"/>
              <a:gd name="connsiteX8" fmla="*/ 0 w 3841472"/>
              <a:gd name="connsiteY8" fmla="*/ 96037 h 960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1472" h="960368">
                <a:moveTo>
                  <a:pt x="0" y="96037"/>
                </a:moveTo>
                <a:cubicBezTo>
                  <a:pt x="0" y="42997"/>
                  <a:pt x="42997" y="0"/>
                  <a:pt x="96037" y="0"/>
                </a:cubicBezTo>
                <a:lnTo>
                  <a:pt x="3745435" y="0"/>
                </a:lnTo>
                <a:cubicBezTo>
                  <a:pt x="3798475" y="0"/>
                  <a:pt x="3841472" y="42997"/>
                  <a:pt x="3841472" y="96037"/>
                </a:cubicBezTo>
                <a:lnTo>
                  <a:pt x="3841472" y="864331"/>
                </a:lnTo>
                <a:cubicBezTo>
                  <a:pt x="3841472" y="917371"/>
                  <a:pt x="3798475" y="960368"/>
                  <a:pt x="3745435" y="960368"/>
                </a:cubicBezTo>
                <a:lnTo>
                  <a:pt x="96037" y="960368"/>
                </a:lnTo>
                <a:cubicBezTo>
                  <a:pt x="42997" y="960368"/>
                  <a:pt x="0" y="917371"/>
                  <a:pt x="0" y="864331"/>
                </a:cubicBezTo>
                <a:lnTo>
                  <a:pt x="0" y="96037"/>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7178" tIns="47178" rIns="47178" bIns="47178" numCol="1" spcCol="1270" anchor="ctr" anchorCtr="0">
            <a:noAutofit/>
          </a:bodyPr>
          <a:lstStyle/>
          <a:p>
            <a:pPr lvl="0" algn="ctr" defTabSz="666750" rtl="0">
              <a:lnSpc>
                <a:spcPct val="90000"/>
              </a:lnSpc>
              <a:spcBef>
                <a:spcPct val="0"/>
              </a:spcBef>
              <a:spcAft>
                <a:spcPct val="35000"/>
              </a:spcAft>
            </a:pPr>
            <a:r>
              <a:rPr lang="en-US" sz="1500" kern="1200" smtClean="0"/>
              <a:t>Can provide stronger proof of identity and can be used in a wider variety of applications</a:t>
            </a:r>
            <a:endParaRPr lang="en-US" sz="1500" kern="1200"/>
          </a:p>
        </p:txBody>
      </p:sp>
      <p:sp>
        <p:nvSpPr>
          <p:cNvPr id="9" name="Right Arrow 8"/>
          <p:cNvSpPr/>
          <p:nvPr/>
        </p:nvSpPr>
        <p:spPr>
          <a:xfrm rot="5400000">
            <a:off x="2380680" y="5015804"/>
            <a:ext cx="168064" cy="168064"/>
          </a:xfrm>
          <a:prstGeom prst="rightArrow">
            <a:avLst>
              <a:gd name="adj1" fmla="val 667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0" name="Freeform 9"/>
          <p:cNvSpPr/>
          <p:nvPr/>
        </p:nvSpPr>
        <p:spPr>
          <a:xfrm>
            <a:off x="543976" y="5267901"/>
            <a:ext cx="3841472" cy="960368"/>
          </a:xfrm>
          <a:custGeom>
            <a:avLst/>
            <a:gdLst>
              <a:gd name="connsiteX0" fmla="*/ 0 w 3841472"/>
              <a:gd name="connsiteY0" fmla="*/ 96037 h 960368"/>
              <a:gd name="connsiteX1" fmla="*/ 96037 w 3841472"/>
              <a:gd name="connsiteY1" fmla="*/ 0 h 960368"/>
              <a:gd name="connsiteX2" fmla="*/ 3745435 w 3841472"/>
              <a:gd name="connsiteY2" fmla="*/ 0 h 960368"/>
              <a:gd name="connsiteX3" fmla="*/ 3841472 w 3841472"/>
              <a:gd name="connsiteY3" fmla="*/ 96037 h 960368"/>
              <a:gd name="connsiteX4" fmla="*/ 3841472 w 3841472"/>
              <a:gd name="connsiteY4" fmla="*/ 864331 h 960368"/>
              <a:gd name="connsiteX5" fmla="*/ 3745435 w 3841472"/>
              <a:gd name="connsiteY5" fmla="*/ 960368 h 960368"/>
              <a:gd name="connsiteX6" fmla="*/ 96037 w 3841472"/>
              <a:gd name="connsiteY6" fmla="*/ 960368 h 960368"/>
              <a:gd name="connsiteX7" fmla="*/ 0 w 3841472"/>
              <a:gd name="connsiteY7" fmla="*/ 864331 h 960368"/>
              <a:gd name="connsiteX8" fmla="*/ 0 w 3841472"/>
              <a:gd name="connsiteY8" fmla="*/ 96037 h 960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1472" h="960368">
                <a:moveTo>
                  <a:pt x="0" y="96037"/>
                </a:moveTo>
                <a:cubicBezTo>
                  <a:pt x="0" y="42997"/>
                  <a:pt x="42997" y="0"/>
                  <a:pt x="96037" y="0"/>
                </a:cubicBezTo>
                <a:lnTo>
                  <a:pt x="3745435" y="0"/>
                </a:lnTo>
                <a:cubicBezTo>
                  <a:pt x="3798475" y="0"/>
                  <a:pt x="3841472" y="42997"/>
                  <a:pt x="3841472" y="96037"/>
                </a:cubicBezTo>
                <a:lnTo>
                  <a:pt x="3841472" y="864331"/>
                </a:lnTo>
                <a:cubicBezTo>
                  <a:pt x="3841472" y="917371"/>
                  <a:pt x="3798475" y="960368"/>
                  <a:pt x="3745435" y="960368"/>
                </a:cubicBezTo>
                <a:lnTo>
                  <a:pt x="96037" y="960368"/>
                </a:lnTo>
                <a:cubicBezTo>
                  <a:pt x="42997" y="960368"/>
                  <a:pt x="0" y="917371"/>
                  <a:pt x="0" y="864331"/>
                </a:cubicBezTo>
                <a:lnTo>
                  <a:pt x="0" y="96037"/>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7178" tIns="47178" rIns="47178" bIns="47178" numCol="1" spcCol="1270" anchor="ctr" anchorCtr="0">
            <a:noAutofit/>
          </a:bodyPr>
          <a:lstStyle/>
          <a:p>
            <a:pPr lvl="0" algn="ctr" defTabSz="666750" rtl="0">
              <a:lnSpc>
                <a:spcPct val="90000"/>
              </a:lnSpc>
              <a:spcBef>
                <a:spcPct val="0"/>
              </a:spcBef>
              <a:spcAft>
                <a:spcPct val="35000"/>
              </a:spcAft>
            </a:pPr>
            <a:r>
              <a:rPr lang="en-US" sz="1500" kern="1200" smtClean="0"/>
              <a:t>In effect, is a smart card that has been verified by the national government as valid and authentic</a:t>
            </a:r>
            <a:endParaRPr lang="en-US" sz="1500" kern="1200"/>
          </a:p>
        </p:txBody>
      </p:sp>
      <p:sp>
        <p:nvSpPr>
          <p:cNvPr id="11" name="Freeform 10"/>
          <p:cNvSpPr/>
          <p:nvPr/>
        </p:nvSpPr>
        <p:spPr>
          <a:xfrm>
            <a:off x="4923255" y="1378410"/>
            <a:ext cx="3841472" cy="960368"/>
          </a:xfrm>
          <a:custGeom>
            <a:avLst/>
            <a:gdLst>
              <a:gd name="connsiteX0" fmla="*/ 0 w 3841472"/>
              <a:gd name="connsiteY0" fmla="*/ 96037 h 960368"/>
              <a:gd name="connsiteX1" fmla="*/ 96037 w 3841472"/>
              <a:gd name="connsiteY1" fmla="*/ 0 h 960368"/>
              <a:gd name="connsiteX2" fmla="*/ 3745435 w 3841472"/>
              <a:gd name="connsiteY2" fmla="*/ 0 h 960368"/>
              <a:gd name="connsiteX3" fmla="*/ 3841472 w 3841472"/>
              <a:gd name="connsiteY3" fmla="*/ 96037 h 960368"/>
              <a:gd name="connsiteX4" fmla="*/ 3841472 w 3841472"/>
              <a:gd name="connsiteY4" fmla="*/ 864331 h 960368"/>
              <a:gd name="connsiteX5" fmla="*/ 3745435 w 3841472"/>
              <a:gd name="connsiteY5" fmla="*/ 960368 h 960368"/>
              <a:gd name="connsiteX6" fmla="*/ 96037 w 3841472"/>
              <a:gd name="connsiteY6" fmla="*/ 960368 h 960368"/>
              <a:gd name="connsiteX7" fmla="*/ 0 w 3841472"/>
              <a:gd name="connsiteY7" fmla="*/ 864331 h 960368"/>
              <a:gd name="connsiteX8" fmla="*/ 0 w 3841472"/>
              <a:gd name="connsiteY8" fmla="*/ 96037 h 960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1472" h="960368">
                <a:moveTo>
                  <a:pt x="0" y="96037"/>
                </a:moveTo>
                <a:cubicBezTo>
                  <a:pt x="0" y="42997"/>
                  <a:pt x="42997" y="0"/>
                  <a:pt x="96037" y="0"/>
                </a:cubicBezTo>
                <a:lnTo>
                  <a:pt x="3745435" y="0"/>
                </a:lnTo>
                <a:cubicBezTo>
                  <a:pt x="3798475" y="0"/>
                  <a:pt x="3841472" y="42997"/>
                  <a:pt x="3841472" y="96037"/>
                </a:cubicBezTo>
                <a:lnTo>
                  <a:pt x="3841472" y="864331"/>
                </a:lnTo>
                <a:cubicBezTo>
                  <a:pt x="3841472" y="917371"/>
                  <a:pt x="3798475" y="960368"/>
                  <a:pt x="3745435" y="960368"/>
                </a:cubicBezTo>
                <a:lnTo>
                  <a:pt x="96037" y="960368"/>
                </a:lnTo>
                <a:cubicBezTo>
                  <a:pt x="42997" y="960368"/>
                  <a:pt x="0" y="917371"/>
                  <a:pt x="0" y="864331"/>
                </a:cubicBezTo>
                <a:lnTo>
                  <a:pt x="0" y="96037"/>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53528" tIns="53528" rIns="53528" bIns="53528" numCol="1" spcCol="1270" anchor="ctr" anchorCtr="0">
            <a:noAutofit/>
          </a:bodyPr>
          <a:lstStyle/>
          <a:p>
            <a:pPr lvl="0" algn="ctr" defTabSz="889000" rtl="0">
              <a:lnSpc>
                <a:spcPct val="90000"/>
              </a:lnSpc>
              <a:spcBef>
                <a:spcPct val="0"/>
              </a:spcBef>
              <a:spcAft>
                <a:spcPct val="35000"/>
              </a:spcAft>
            </a:pPr>
            <a:r>
              <a:rPr lang="en-US" sz="2000" kern="1200" smtClean="0"/>
              <a:t>Most advanced deployment is the German card </a:t>
            </a:r>
            <a:r>
              <a:rPr lang="en-US" sz="2000" i="1" kern="1200" smtClean="0"/>
              <a:t>neuer Personalausweis</a:t>
            </a:r>
            <a:endParaRPr lang="en-US" sz="2000" kern="1200"/>
          </a:p>
        </p:txBody>
      </p:sp>
      <p:sp>
        <p:nvSpPr>
          <p:cNvPr id="12" name="Right Arrow 11"/>
          <p:cNvSpPr/>
          <p:nvPr/>
        </p:nvSpPr>
        <p:spPr>
          <a:xfrm rot="5400000">
            <a:off x="6759959" y="2422810"/>
            <a:ext cx="168064" cy="168064"/>
          </a:xfrm>
          <a:prstGeom prst="rightArrow">
            <a:avLst>
              <a:gd name="adj1" fmla="val 667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3" name="Freeform 12"/>
          <p:cNvSpPr/>
          <p:nvPr/>
        </p:nvSpPr>
        <p:spPr>
          <a:xfrm>
            <a:off x="4923255" y="2674907"/>
            <a:ext cx="3841472" cy="1613130"/>
          </a:xfrm>
          <a:custGeom>
            <a:avLst/>
            <a:gdLst>
              <a:gd name="connsiteX0" fmla="*/ 0 w 3841472"/>
              <a:gd name="connsiteY0" fmla="*/ 161313 h 1613130"/>
              <a:gd name="connsiteX1" fmla="*/ 161313 w 3841472"/>
              <a:gd name="connsiteY1" fmla="*/ 0 h 1613130"/>
              <a:gd name="connsiteX2" fmla="*/ 3680159 w 3841472"/>
              <a:gd name="connsiteY2" fmla="*/ 0 h 1613130"/>
              <a:gd name="connsiteX3" fmla="*/ 3841472 w 3841472"/>
              <a:gd name="connsiteY3" fmla="*/ 161313 h 1613130"/>
              <a:gd name="connsiteX4" fmla="*/ 3841472 w 3841472"/>
              <a:gd name="connsiteY4" fmla="*/ 1451817 h 1613130"/>
              <a:gd name="connsiteX5" fmla="*/ 3680159 w 3841472"/>
              <a:gd name="connsiteY5" fmla="*/ 1613130 h 1613130"/>
              <a:gd name="connsiteX6" fmla="*/ 161313 w 3841472"/>
              <a:gd name="connsiteY6" fmla="*/ 1613130 h 1613130"/>
              <a:gd name="connsiteX7" fmla="*/ 0 w 3841472"/>
              <a:gd name="connsiteY7" fmla="*/ 1451817 h 1613130"/>
              <a:gd name="connsiteX8" fmla="*/ 0 w 3841472"/>
              <a:gd name="connsiteY8" fmla="*/ 161313 h 161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1472" h="1613130">
                <a:moveTo>
                  <a:pt x="0" y="161313"/>
                </a:moveTo>
                <a:cubicBezTo>
                  <a:pt x="0" y="72222"/>
                  <a:pt x="72222" y="0"/>
                  <a:pt x="161313" y="0"/>
                </a:cubicBezTo>
                <a:lnTo>
                  <a:pt x="3680159" y="0"/>
                </a:lnTo>
                <a:cubicBezTo>
                  <a:pt x="3769250" y="0"/>
                  <a:pt x="3841472" y="72222"/>
                  <a:pt x="3841472" y="161313"/>
                </a:cubicBezTo>
                <a:lnTo>
                  <a:pt x="3841472" y="1451817"/>
                </a:lnTo>
                <a:cubicBezTo>
                  <a:pt x="3841472" y="1540908"/>
                  <a:pt x="3769250" y="1613130"/>
                  <a:pt x="3680159" y="1613130"/>
                </a:cubicBezTo>
                <a:lnTo>
                  <a:pt x="161313" y="1613130"/>
                </a:lnTo>
                <a:cubicBezTo>
                  <a:pt x="72222" y="1613130"/>
                  <a:pt x="0" y="1540908"/>
                  <a:pt x="0" y="1451817"/>
                </a:cubicBezTo>
                <a:lnTo>
                  <a:pt x="0" y="161313"/>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6297" tIns="66297" rIns="66297" bIns="66297" numCol="1" spcCol="1270" anchor="t" anchorCtr="0">
            <a:noAutofit/>
          </a:bodyPr>
          <a:lstStyle/>
          <a:p>
            <a:pPr lvl="0" algn="l" defTabSz="666750" rtl="0">
              <a:lnSpc>
                <a:spcPct val="90000"/>
              </a:lnSpc>
              <a:spcBef>
                <a:spcPct val="0"/>
              </a:spcBef>
              <a:spcAft>
                <a:spcPct val="35000"/>
              </a:spcAft>
            </a:pPr>
            <a:r>
              <a:rPr lang="en-US" sz="1500" kern="1200" smtClean="0"/>
              <a:t>Has human-readable data printed on its surface</a:t>
            </a:r>
            <a:endParaRPr lang="en-US" sz="1500" kern="1200"/>
          </a:p>
          <a:p>
            <a:pPr marL="114300" lvl="1" indent="-114300" algn="l" defTabSz="533400" rtl="0">
              <a:lnSpc>
                <a:spcPct val="90000"/>
              </a:lnSpc>
              <a:spcBef>
                <a:spcPct val="0"/>
              </a:spcBef>
              <a:spcAft>
                <a:spcPct val="15000"/>
              </a:spcAft>
              <a:buChar char="••"/>
            </a:pPr>
            <a:r>
              <a:rPr lang="en-US" sz="1200" kern="1200" smtClean="0"/>
              <a:t>Personal data</a:t>
            </a:r>
            <a:endParaRPr lang="en-US" sz="1200" kern="1200"/>
          </a:p>
          <a:p>
            <a:pPr marL="114300" lvl="1" indent="-114300" algn="l" defTabSz="533400" rtl="0">
              <a:lnSpc>
                <a:spcPct val="90000"/>
              </a:lnSpc>
              <a:spcBef>
                <a:spcPct val="0"/>
              </a:spcBef>
              <a:spcAft>
                <a:spcPct val="15000"/>
              </a:spcAft>
              <a:buChar char="••"/>
            </a:pPr>
            <a:r>
              <a:rPr lang="en-US" sz="1200" kern="1200" smtClean="0"/>
              <a:t>Document number</a:t>
            </a:r>
            <a:endParaRPr lang="en-US" sz="1200" kern="1200"/>
          </a:p>
          <a:p>
            <a:pPr marL="114300" lvl="1" indent="-114300" algn="l" defTabSz="533400" rtl="0">
              <a:lnSpc>
                <a:spcPct val="90000"/>
              </a:lnSpc>
              <a:spcBef>
                <a:spcPct val="0"/>
              </a:spcBef>
              <a:spcAft>
                <a:spcPct val="15000"/>
              </a:spcAft>
              <a:buChar char="••"/>
            </a:pPr>
            <a:r>
              <a:rPr lang="en-US" sz="1200" kern="1200" dirty="0" smtClean="0"/>
              <a:t>Card access number (CAN)</a:t>
            </a:r>
            <a:endParaRPr lang="en-US" sz="1200" kern="1200" dirty="0"/>
          </a:p>
          <a:p>
            <a:pPr marL="114300" lvl="1" indent="-114300" algn="l" defTabSz="533400" rtl="0">
              <a:lnSpc>
                <a:spcPct val="90000"/>
              </a:lnSpc>
              <a:spcBef>
                <a:spcPct val="0"/>
              </a:spcBef>
              <a:spcAft>
                <a:spcPct val="15000"/>
              </a:spcAft>
              <a:buChar char="••"/>
            </a:pPr>
            <a:r>
              <a:rPr lang="en-US" sz="1200" kern="1200" dirty="0" smtClean="0"/>
              <a:t>Machine readable zone (MRZ)</a:t>
            </a:r>
            <a:endParaRPr lang="en-US" sz="1200" kern="1200" dirty="0"/>
          </a:p>
        </p:txBody>
      </p:sp>
      <p:pic>
        <p:nvPicPr>
          <p:cNvPr id="16" name="Picture 2" descr="http://i.ytimg.com/vi/Up6JbzUGx58/0.jpg"/>
          <p:cNvPicPr>
            <a:picLocks noChangeAspect="1" noChangeArrowheads="1"/>
          </p:cNvPicPr>
          <p:nvPr/>
        </p:nvPicPr>
        <p:blipFill rotWithShape="1">
          <a:blip r:embed="rId3">
            <a:extLst>
              <a:ext uri="{28A0092B-C50C-407E-A947-70E740481C1C}">
                <a14:useLocalDpi xmlns:a14="http://schemas.microsoft.com/office/drawing/2010/main" val="0"/>
              </a:ext>
            </a:extLst>
          </a:blip>
          <a:srcRect t="12884" b="13617"/>
          <a:stretch/>
        </p:blipFill>
        <p:spPr bwMode="auto">
          <a:xfrm>
            <a:off x="4572000" y="4365104"/>
            <a:ext cx="4572000" cy="252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534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500" fill="hold"/>
                                        <p:tgtEl>
                                          <p:spTgt spid="11"/>
                                        </p:tgtEl>
                                        <p:attrNameLst>
                                          <p:attrName>ppt_w</p:attrName>
                                        </p:attrNameLst>
                                      </p:cBhvr>
                                      <p:tavLst>
                                        <p:tav tm="0">
                                          <p:val>
                                            <p:fltVal val="0"/>
                                          </p:val>
                                        </p:tav>
                                        <p:tav tm="100000">
                                          <p:val>
                                            <p:strVal val="#ppt_w"/>
                                          </p:val>
                                        </p:tav>
                                      </p:tavLst>
                                    </p:anim>
                                    <p:anim calcmode="lin" valueType="num">
                                      <p:cBhvr>
                                        <p:cTn id="44" dur="500" fill="hold"/>
                                        <p:tgtEl>
                                          <p:spTgt spid="11"/>
                                        </p:tgtEl>
                                        <p:attrNameLst>
                                          <p:attrName>ppt_h</p:attrName>
                                        </p:attrNameLst>
                                      </p:cBhvr>
                                      <p:tavLst>
                                        <p:tav tm="0">
                                          <p:val>
                                            <p:fltVal val="0"/>
                                          </p:val>
                                        </p:tav>
                                        <p:tav tm="100000">
                                          <p:val>
                                            <p:strVal val="#ppt_h"/>
                                          </p:val>
                                        </p:tav>
                                      </p:tavLst>
                                    </p:anim>
                                    <p:animEffect transition="in" filter="fade">
                                      <p:cBhvr>
                                        <p:cTn id="45" dur="500"/>
                                        <p:tgtEl>
                                          <p:spTgt spid="11"/>
                                        </p:tgtEl>
                                      </p:cBhvr>
                                    </p:animEffect>
                                  </p:childTnLst>
                                </p:cTn>
                              </p:par>
                              <p:par>
                                <p:cTn id="46" presetID="53" presetClass="entr" presetSubtype="16" fill="hold" nodeType="withEffect">
                                  <p:stCondLst>
                                    <p:cond delay="0"/>
                                  </p:stCondLst>
                                  <p:childTnLst>
                                    <p:set>
                                      <p:cBhvr>
                                        <p:cTn id="47" dur="1" fill="hold">
                                          <p:stCondLst>
                                            <p:cond delay="0"/>
                                          </p:stCondLst>
                                        </p:cTn>
                                        <p:tgtEl>
                                          <p:spTgt spid="12"/>
                                        </p:tgtEl>
                                        <p:attrNameLst>
                                          <p:attrName>style.visibility</p:attrName>
                                        </p:attrNameLst>
                                      </p:cBhvr>
                                      <p:to>
                                        <p:strVal val="visible"/>
                                      </p:to>
                                    </p:set>
                                    <p:anim calcmode="lin" valueType="num">
                                      <p:cBhvr>
                                        <p:cTn id="48" dur="500" fill="hold"/>
                                        <p:tgtEl>
                                          <p:spTgt spid="12"/>
                                        </p:tgtEl>
                                        <p:attrNameLst>
                                          <p:attrName>ppt_w</p:attrName>
                                        </p:attrNameLst>
                                      </p:cBhvr>
                                      <p:tavLst>
                                        <p:tav tm="0">
                                          <p:val>
                                            <p:fltVal val="0"/>
                                          </p:val>
                                        </p:tav>
                                        <p:tav tm="100000">
                                          <p:val>
                                            <p:strVal val="#ppt_w"/>
                                          </p:val>
                                        </p:tav>
                                      </p:tavLst>
                                    </p:anim>
                                    <p:anim calcmode="lin" valueType="num">
                                      <p:cBhvr>
                                        <p:cTn id="49" dur="500" fill="hold"/>
                                        <p:tgtEl>
                                          <p:spTgt spid="12"/>
                                        </p:tgtEl>
                                        <p:attrNameLst>
                                          <p:attrName>ppt_h</p:attrName>
                                        </p:attrNameLst>
                                      </p:cBhvr>
                                      <p:tavLst>
                                        <p:tav tm="0">
                                          <p:val>
                                            <p:fltVal val="0"/>
                                          </p:val>
                                        </p:tav>
                                        <p:tav tm="100000">
                                          <p:val>
                                            <p:strVal val="#ppt_h"/>
                                          </p:val>
                                        </p:tav>
                                      </p:tavLst>
                                    </p:anim>
                                    <p:animEffect transition="in" filter="fade">
                                      <p:cBhvr>
                                        <p:cTn id="50" dur="500"/>
                                        <p:tgtEl>
                                          <p:spTgt spid="12"/>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p:cTn id="53" dur="500" fill="hold"/>
                                        <p:tgtEl>
                                          <p:spTgt spid="13"/>
                                        </p:tgtEl>
                                        <p:attrNameLst>
                                          <p:attrName>ppt_w</p:attrName>
                                        </p:attrNameLst>
                                      </p:cBhvr>
                                      <p:tavLst>
                                        <p:tav tm="0">
                                          <p:val>
                                            <p:fltVal val="0"/>
                                          </p:val>
                                        </p:tav>
                                        <p:tav tm="100000">
                                          <p:val>
                                            <p:strVal val="#ppt_w"/>
                                          </p:val>
                                        </p:tav>
                                      </p:tavLst>
                                    </p:anim>
                                    <p:anim calcmode="lin" valueType="num">
                                      <p:cBhvr>
                                        <p:cTn id="54" dur="500" fill="hold"/>
                                        <p:tgtEl>
                                          <p:spTgt spid="13"/>
                                        </p:tgtEl>
                                        <p:attrNameLst>
                                          <p:attrName>ppt_h</p:attrName>
                                        </p:attrNameLst>
                                      </p:cBhvr>
                                      <p:tavLst>
                                        <p:tav tm="0">
                                          <p:val>
                                            <p:fltVal val="0"/>
                                          </p:val>
                                        </p:tav>
                                        <p:tav tm="100000">
                                          <p:val>
                                            <p:strVal val="#ppt_h"/>
                                          </p:val>
                                        </p:tav>
                                      </p:tavLst>
                                    </p:anim>
                                    <p:animEffect transition="in" filter="fade">
                                      <p:cBhvr>
                                        <p:cTn id="5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1" grpId="0" animBg="1"/>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21896" y="116632"/>
            <a:ext cx="2962672" cy="4608512"/>
          </a:xfrm>
        </p:spPr>
        <p:txBody>
          <a:bodyPr/>
          <a:lstStyle/>
          <a:p>
            <a:pPr>
              <a:lnSpc>
                <a:spcPts val="3900"/>
              </a:lnSpc>
              <a:spcBef>
                <a:spcPts val="1800"/>
              </a:spcBef>
            </a:pPr>
            <a:r>
              <a:rPr lang="en-US" sz="2800" dirty="0">
                <a:solidFill>
                  <a:srgbClr val="FF0000"/>
                </a:solidFill>
                <a:effectLst/>
              </a:rPr>
              <a:t/>
            </a:r>
            <a:br>
              <a:rPr lang="en-US" sz="2800" dirty="0">
                <a:solidFill>
                  <a:srgbClr val="FF0000"/>
                </a:solidFill>
                <a:effectLst/>
              </a:rPr>
            </a:br>
            <a:r>
              <a:rPr lang="en-US" sz="2800" dirty="0" smtClean="0">
                <a:solidFill>
                  <a:srgbClr val="FF0000"/>
                </a:solidFill>
                <a:effectLst/>
              </a:rPr>
              <a:t>Electronic Functions</a:t>
            </a:r>
            <a:br>
              <a:rPr lang="en-US" sz="2800" dirty="0" smtClean="0">
                <a:solidFill>
                  <a:srgbClr val="FF0000"/>
                </a:solidFill>
                <a:effectLst/>
              </a:rPr>
            </a:br>
            <a:r>
              <a:rPr lang="en-US" sz="2800" dirty="0" smtClean="0">
                <a:solidFill>
                  <a:srgbClr val="FF0000"/>
                </a:solidFill>
                <a:effectLst/>
              </a:rPr>
              <a:t> </a:t>
            </a:r>
            <a:r>
              <a:rPr lang="en-US" sz="2800" dirty="0">
                <a:solidFill>
                  <a:srgbClr val="FF0000"/>
                </a:solidFill>
                <a:effectLst/>
              </a:rPr>
              <a:t>and Data </a:t>
            </a:r>
            <a:r>
              <a:rPr lang="en-US" sz="2800" dirty="0" smtClean="0">
                <a:solidFill>
                  <a:srgbClr val="FF0000"/>
                </a:solidFill>
                <a:effectLst/>
              </a:rPr>
              <a:t/>
            </a:r>
            <a:br>
              <a:rPr lang="en-US" sz="2800" dirty="0" smtClean="0">
                <a:solidFill>
                  <a:srgbClr val="FF0000"/>
                </a:solidFill>
                <a:effectLst/>
              </a:rPr>
            </a:br>
            <a:r>
              <a:rPr lang="en-US" sz="2800" dirty="0" smtClean="0">
                <a:solidFill>
                  <a:srgbClr val="FF0000"/>
                </a:solidFill>
                <a:effectLst/>
              </a:rPr>
              <a:t>for </a:t>
            </a:r>
            <a:br>
              <a:rPr lang="en-US" sz="2800" dirty="0" smtClean="0">
                <a:solidFill>
                  <a:srgbClr val="FF0000"/>
                </a:solidFill>
                <a:effectLst/>
              </a:rPr>
            </a:br>
            <a:r>
              <a:rPr lang="en-US" sz="2800" dirty="0" err="1" smtClean="0">
                <a:solidFill>
                  <a:srgbClr val="FF0000"/>
                </a:solidFill>
                <a:effectLst/>
              </a:rPr>
              <a:t>eID</a:t>
            </a:r>
            <a:r>
              <a:rPr lang="en-US" sz="2800" dirty="0" smtClean="0">
                <a:solidFill>
                  <a:srgbClr val="FF0000"/>
                </a:solidFill>
                <a:effectLst/>
              </a:rPr>
              <a:t> </a:t>
            </a:r>
            <a:r>
              <a:rPr lang="en-US" sz="2800" dirty="0">
                <a:solidFill>
                  <a:srgbClr val="FF0000"/>
                </a:solidFill>
                <a:effectLst/>
              </a:rPr>
              <a:t>Cards </a:t>
            </a:r>
            <a:endParaRPr lang="en-US" sz="2800" dirty="0">
              <a:solidFill>
                <a:srgbClr val="FF0000"/>
              </a:solidFill>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1643837695"/>
              </p:ext>
            </p:extLst>
          </p:nvPr>
        </p:nvGraphicFramePr>
        <p:xfrm>
          <a:off x="107504" y="188639"/>
          <a:ext cx="7272808" cy="5951860"/>
        </p:xfrm>
        <a:graphic>
          <a:graphicData uri="http://schemas.openxmlformats.org/presentationml/2006/ole">
            <mc:AlternateContent xmlns:mc="http://schemas.openxmlformats.org/markup-compatibility/2006">
              <mc:Choice xmlns:v="urn:schemas-microsoft-com:vml" Requires="v">
                <p:oleObj spid="_x0000_s3077" name="Document" r:id="rId5" imgW="6083300" imgH="4978400" progId="Word.Document.12">
                  <p:embed/>
                </p:oleObj>
              </mc:Choice>
              <mc:Fallback>
                <p:oleObj name="Document" r:id="rId5" imgW="6083300" imgH="4978400" progId="Word.Document.12">
                  <p:embed/>
                  <p:pic>
                    <p:nvPicPr>
                      <p:cNvPr id="0" name=""/>
                      <p:cNvPicPr/>
                      <p:nvPr/>
                    </p:nvPicPr>
                    <p:blipFill>
                      <a:blip r:embed="rId6"/>
                      <a:stretch>
                        <a:fillRect/>
                      </a:stretch>
                    </p:blipFill>
                    <p:spPr>
                      <a:xfrm>
                        <a:off x="107504" y="188639"/>
                        <a:ext cx="7272808" cy="5951860"/>
                      </a:xfrm>
                      <a:prstGeom prst="rect">
                        <a:avLst/>
                      </a:prstGeom>
                    </p:spPr>
                  </p:pic>
                </p:oleObj>
              </mc:Fallback>
            </mc:AlternateContent>
          </a:graphicData>
        </a:graphic>
      </p:graphicFrame>
      <p:sp>
        <p:nvSpPr>
          <p:cNvPr id="8" name="Rectangle 7"/>
          <p:cNvSpPr/>
          <p:nvPr/>
        </p:nvSpPr>
        <p:spPr>
          <a:xfrm>
            <a:off x="107504" y="5982379"/>
            <a:ext cx="5400600" cy="830997"/>
          </a:xfrm>
          <a:prstGeom prst="rect">
            <a:avLst/>
          </a:prstGeom>
        </p:spPr>
        <p:txBody>
          <a:bodyPr wrap="square">
            <a:spAutoFit/>
          </a:bodyPr>
          <a:lstStyle/>
          <a:p>
            <a:r>
              <a:rPr lang="en-US" sz="1200" dirty="0"/>
              <a:t>CAN = card access number</a:t>
            </a:r>
          </a:p>
          <a:p>
            <a:r>
              <a:rPr lang="en-US" sz="1200" dirty="0"/>
              <a:t>MRZ = machine readable zone</a:t>
            </a:r>
          </a:p>
          <a:p>
            <a:r>
              <a:rPr lang="en-US" sz="1200" dirty="0"/>
              <a:t>PACE = password authenticated connection establishment</a:t>
            </a:r>
          </a:p>
          <a:p>
            <a:r>
              <a:rPr lang="en-US" sz="1200" dirty="0"/>
              <a:t>PIN = personal identification number</a:t>
            </a:r>
          </a:p>
        </p:txBody>
      </p:sp>
      <p:pic>
        <p:nvPicPr>
          <p:cNvPr id="7" name="Picture 6"/>
          <p:cNvPicPr>
            <a:picLocks noChangeAspect="1"/>
          </p:cNvPicPr>
          <p:nvPr/>
        </p:nvPicPr>
        <p:blipFill>
          <a:blip r:embed="rId7"/>
          <a:stretch>
            <a:fillRect/>
          </a:stretch>
        </p:blipFill>
        <p:spPr>
          <a:xfrm>
            <a:off x="7509741" y="5462514"/>
            <a:ext cx="1608212" cy="1395486"/>
          </a:xfrm>
          <a:prstGeom prst="rect">
            <a:avLst/>
          </a:prstGeom>
          <a:ln>
            <a:noFill/>
          </a:ln>
          <a:effectLst>
            <a:softEdge rad="112500"/>
          </a:effectLst>
        </p:spPr>
      </p:pic>
    </p:spTree>
    <p:extLst>
      <p:ext uri="{BB962C8B-B14F-4D97-AF65-F5344CB8AC3E}">
        <p14:creationId xmlns:p14="http://schemas.microsoft.com/office/powerpoint/2010/main" val="14480325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6.pdf"/>
          <p:cNvPicPr>
            <a:picLocks noChangeAspect="1"/>
          </p:cNvPicPr>
          <p:nvPr/>
        </p:nvPicPr>
        <p:blipFill rotWithShape="1">
          <a:blip r:embed="rId3">
            <a:extLst>
              <a:ext uri="{28A0092B-C50C-407E-A947-70E740481C1C}">
                <a14:useLocalDpi xmlns:a14="http://schemas.microsoft.com/office/drawing/2010/main" val="0"/>
              </a:ext>
            </a:extLst>
          </a:blip>
          <a:srcRect t="22431" b="13258"/>
          <a:stretch/>
        </p:blipFill>
        <p:spPr>
          <a:xfrm>
            <a:off x="755576" y="52461"/>
            <a:ext cx="8123702" cy="6760915"/>
          </a:xfrm>
          <a:prstGeom prst="rect">
            <a:avLst/>
          </a:prstGeom>
          <a:noFill/>
          <a:ln>
            <a:noFill/>
          </a:ln>
        </p:spPr>
      </p:pic>
      <p:sp>
        <p:nvSpPr>
          <p:cNvPr id="3" name="Rectangle 2"/>
          <p:cNvSpPr/>
          <p:nvPr/>
        </p:nvSpPr>
        <p:spPr>
          <a:xfrm>
            <a:off x="1547664" y="6093296"/>
            <a:ext cx="2016224" cy="5477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8725675"/>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Password Authenticated Connection Establishment (PACE)</a:t>
            </a:r>
            <a:endParaRPr lang="en-US" sz="2400" dirty="0"/>
          </a:p>
        </p:txBody>
      </p:sp>
      <p:graphicFrame>
        <p:nvGraphicFramePr>
          <p:cNvPr id="11" name="Content Placeholder 10"/>
          <p:cNvGraphicFramePr>
            <a:graphicFrameLocks noGrp="1"/>
          </p:cNvGraphicFramePr>
          <p:nvPr>
            <p:ph idx="1"/>
            <p:extLst/>
          </p:nvPr>
        </p:nvGraphicFramePr>
        <p:xfrm>
          <a:off x="457200" y="1295400"/>
          <a:ext cx="8229600" cy="4830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972527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Biometric Authentication</a:t>
            </a:r>
            <a:endParaRPr lang="en-US" dirty="0"/>
          </a:p>
        </p:txBody>
      </p:sp>
      <p:sp>
        <p:nvSpPr>
          <p:cNvPr id="3" name="Content Placeholder 2"/>
          <p:cNvSpPr>
            <a:spLocks noGrp="1"/>
          </p:cNvSpPr>
          <p:nvPr>
            <p:ph idx="1"/>
          </p:nvPr>
        </p:nvSpPr>
        <p:spPr>
          <a:xfrm>
            <a:off x="457199" y="1295401"/>
            <a:ext cx="8686095" cy="3429743"/>
          </a:xfrm>
        </p:spPr>
        <p:txBody>
          <a:bodyPr/>
          <a:lstStyle/>
          <a:p>
            <a:r>
              <a:rPr lang="en-US" dirty="0" smtClean="0"/>
              <a:t>attempts to authenticate an </a:t>
            </a:r>
            <a:r>
              <a:rPr lang="en-US" dirty="0"/>
              <a:t>individual based on </a:t>
            </a:r>
            <a:endParaRPr lang="en-US" dirty="0" smtClean="0"/>
          </a:p>
          <a:p>
            <a:pPr lvl="1"/>
            <a:r>
              <a:rPr lang="en-US" dirty="0" smtClean="0"/>
              <a:t>unique physical characteristics</a:t>
            </a:r>
          </a:p>
          <a:p>
            <a:pPr lvl="1"/>
            <a:r>
              <a:rPr lang="en-US" dirty="0" smtClean="0"/>
              <a:t>pattern recognition</a:t>
            </a:r>
          </a:p>
          <a:p>
            <a:r>
              <a:rPr lang="en-US" dirty="0" smtClean="0"/>
              <a:t>technically complex and expensive </a:t>
            </a:r>
          </a:p>
          <a:p>
            <a:pPr lvl="1"/>
            <a:r>
              <a:rPr lang="en-US" dirty="0" smtClean="0"/>
              <a:t>compared to passwords and tokens</a:t>
            </a:r>
          </a:p>
          <a:p>
            <a:r>
              <a:rPr lang="en-US" dirty="0" smtClean="0"/>
              <a:t>physical characteristics used include:</a:t>
            </a:r>
          </a:p>
        </p:txBody>
      </p:sp>
      <p:pic>
        <p:nvPicPr>
          <p:cNvPr id="62468" name="Picture 3"/>
          <p:cNvPicPr>
            <a:picLocks noChangeAspect="1"/>
          </p:cNvPicPr>
          <p:nvPr/>
        </p:nvPicPr>
        <p:blipFill>
          <a:blip r:embed="rId3"/>
          <a:srcRect/>
          <a:stretch>
            <a:fillRect/>
          </a:stretch>
        </p:blipFill>
        <p:spPr bwMode="auto">
          <a:xfrm rot="776622">
            <a:off x="7725235" y="1829655"/>
            <a:ext cx="1371600" cy="1949450"/>
          </a:xfrm>
          <a:prstGeom prst="rect">
            <a:avLst/>
          </a:prstGeom>
          <a:noFill/>
          <a:ln w="9525">
            <a:noFill/>
            <a:miter lim="800000"/>
            <a:headEnd/>
            <a:tailEnd/>
          </a:ln>
        </p:spPr>
      </p:pic>
      <p:pic>
        <p:nvPicPr>
          <p:cNvPr id="62469" name="Picture 4"/>
          <p:cNvPicPr>
            <a:picLocks noChangeAspect="1"/>
          </p:cNvPicPr>
          <p:nvPr/>
        </p:nvPicPr>
        <p:blipFill>
          <a:blip r:embed="rId4"/>
          <a:srcRect/>
          <a:stretch>
            <a:fillRect/>
          </a:stretch>
        </p:blipFill>
        <p:spPr bwMode="auto">
          <a:xfrm rot="-440035">
            <a:off x="7187000" y="4598939"/>
            <a:ext cx="1470025" cy="979488"/>
          </a:xfrm>
          <a:prstGeom prst="rect">
            <a:avLst/>
          </a:prstGeom>
          <a:noFill/>
          <a:ln w="9525">
            <a:noFill/>
            <a:miter lim="800000"/>
            <a:headEnd/>
            <a:tailEnd/>
          </a:ln>
        </p:spPr>
      </p:pic>
      <p:pic>
        <p:nvPicPr>
          <p:cNvPr id="62470" name="Picture 5"/>
          <p:cNvPicPr>
            <a:picLocks noChangeAspect="1"/>
          </p:cNvPicPr>
          <p:nvPr/>
        </p:nvPicPr>
        <p:blipFill>
          <a:blip r:embed="rId5"/>
          <a:srcRect/>
          <a:stretch>
            <a:fillRect/>
          </a:stretch>
        </p:blipFill>
        <p:spPr bwMode="auto">
          <a:xfrm>
            <a:off x="179512" y="4797152"/>
            <a:ext cx="1676400" cy="1460500"/>
          </a:xfrm>
          <a:prstGeom prst="rect">
            <a:avLst/>
          </a:prstGeom>
          <a:noFill/>
          <a:ln w="9525">
            <a:noFill/>
            <a:miter lim="800000"/>
            <a:headEnd/>
            <a:tailEnd/>
          </a:ln>
        </p:spPr>
      </p:pic>
      <p:sp>
        <p:nvSpPr>
          <p:cNvPr id="4" name="Rectangle 3"/>
          <p:cNvSpPr/>
          <p:nvPr/>
        </p:nvSpPr>
        <p:spPr>
          <a:xfrm>
            <a:off x="1475656" y="4721076"/>
            <a:ext cx="6768752" cy="2308324"/>
          </a:xfrm>
          <a:prstGeom prst="rect">
            <a:avLst/>
          </a:prstGeom>
        </p:spPr>
        <p:txBody>
          <a:bodyPr wrap="square" numCol="2">
            <a:spAutoFit/>
          </a:bodyPr>
          <a:lstStyle/>
          <a:p>
            <a:pPr lvl="1"/>
            <a:r>
              <a:rPr lang="en-US" sz="2400" dirty="0"/>
              <a:t>facial characteristics</a:t>
            </a:r>
          </a:p>
          <a:p>
            <a:pPr lvl="1"/>
            <a:r>
              <a:rPr lang="en-US" sz="2400" dirty="0"/>
              <a:t>fingerprints</a:t>
            </a:r>
          </a:p>
          <a:p>
            <a:pPr lvl="1"/>
            <a:r>
              <a:rPr lang="en-US" sz="2400" dirty="0"/>
              <a:t>hand </a:t>
            </a:r>
            <a:r>
              <a:rPr lang="en-US" sz="2400" dirty="0" smtClean="0"/>
              <a:t>geometry</a:t>
            </a:r>
          </a:p>
          <a:p>
            <a:pPr lvl="1"/>
            <a:r>
              <a:rPr lang="en-US" sz="2400" dirty="0" smtClean="0"/>
              <a:t>retinal </a:t>
            </a:r>
            <a:r>
              <a:rPr lang="en-US" sz="2400" dirty="0"/>
              <a:t>pattern </a:t>
            </a:r>
          </a:p>
          <a:p>
            <a:pPr lvl="1"/>
            <a:endParaRPr lang="en-US" sz="2400" dirty="0" smtClean="0"/>
          </a:p>
          <a:p>
            <a:pPr lvl="1"/>
            <a:endParaRPr lang="en-US" sz="2400" dirty="0"/>
          </a:p>
          <a:p>
            <a:pPr lvl="1"/>
            <a:r>
              <a:rPr lang="en-US" sz="2400" dirty="0"/>
              <a:t>iris </a:t>
            </a:r>
          </a:p>
          <a:p>
            <a:pPr lvl="1"/>
            <a:r>
              <a:rPr lang="en-US" sz="2400" dirty="0"/>
              <a:t>signature </a:t>
            </a:r>
          </a:p>
          <a:p>
            <a:pPr lvl="1"/>
            <a:r>
              <a:rPr lang="en-US" sz="2400" dirty="0"/>
              <a:t>voice</a:t>
            </a:r>
          </a:p>
        </p:txBody>
      </p:sp>
    </p:spTree>
    <p:extLst>
      <p:ext uri="{BB962C8B-B14F-4D97-AF65-F5344CB8AC3E}">
        <p14:creationId xmlns:p14="http://schemas.microsoft.com/office/powerpoint/2010/main" val="21594927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randombar(horizontal)">
                                      <p:cBhvr>
                                        <p:cTn id="7" dur="500"/>
                                        <p:tgtEl>
                                          <p:spTgt spid="3">
                                            <p:txEl>
                                              <p:pRg st="5" end="5"/>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randombar(horizontal)">
                                      <p:cBhvr>
                                        <p:cTn id="10" dur="500"/>
                                        <p:tgtEl>
                                          <p:spTgt spid="4">
                                            <p:txEl>
                                              <p:pRg st="0" end="0"/>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3" dur="500"/>
                                        <p:tgtEl>
                                          <p:spTgt spid="4">
                                            <p:txEl>
                                              <p:pRg st="1" end="1"/>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6" dur="500"/>
                                        <p:tgtEl>
                                          <p:spTgt spid="4">
                                            <p:txEl>
                                              <p:pRg st="2" end="2"/>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randombar(horizontal)">
                                      <p:cBhvr>
                                        <p:cTn id="19" dur="500"/>
                                        <p:tgtEl>
                                          <p:spTgt spid="4">
                                            <p:txEl>
                                              <p:pRg st="3" end="3"/>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randombar(horizontal)">
                                      <p:cBhvr>
                                        <p:cTn id="22" dur="500"/>
                                        <p:tgtEl>
                                          <p:spTgt spid="4">
                                            <p:txEl>
                                              <p:pRg st="6" end="6"/>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animEffect transition="in" filter="randombar(horizontal)">
                                      <p:cBhvr>
                                        <p:cTn id="25" dur="500"/>
                                        <p:tgtEl>
                                          <p:spTgt spid="4">
                                            <p:txEl>
                                              <p:pRg st="7" end="7"/>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4">
                                            <p:txEl>
                                              <p:pRg st="8" end="8"/>
                                            </p:txEl>
                                          </p:spTgt>
                                        </p:tgtEl>
                                        <p:attrNameLst>
                                          <p:attrName>style.visibility</p:attrName>
                                        </p:attrNameLst>
                                      </p:cBhvr>
                                      <p:to>
                                        <p:strVal val="visible"/>
                                      </p:to>
                                    </p:set>
                                    <p:animEffect transition="in" filter="randombar(horizontal)">
                                      <p:cBhvr>
                                        <p:cTn id="28"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p:txBody>
          <a:bodyPr/>
          <a:lstStyle/>
          <a:p>
            <a:r>
              <a:rPr lang="en-US" smtClean="0"/>
              <a:t>Cost Versus Accuracy</a:t>
            </a:r>
            <a:endParaRPr lang="en-US" dirty="0"/>
          </a:p>
        </p:txBody>
      </p:sp>
      <p:pic>
        <p:nvPicPr>
          <p:cNvPr id="64515" name="Picture Placeholder 15" descr="f5.pdf"/>
          <p:cNvPicPr>
            <a:picLocks noGrp="1" noChangeAspect="1"/>
          </p:cNvPicPr>
          <p:nvPr>
            <p:ph idx="1"/>
          </p:nvPr>
        </p:nvPicPr>
        <p:blipFill>
          <a:blip r:embed="rId3"/>
          <a:stretch>
            <a:fillRect/>
          </a:stretch>
        </p:blipFill>
        <p:spPr>
          <a:xfrm>
            <a:off x="-1260648" y="-531440"/>
            <a:ext cx="11834728" cy="9145016"/>
          </a:xfrm>
        </p:spPr>
      </p:pic>
    </p:spTree>
    <p:extLst>
      <p:ext uri="{BB962C8B-B14F-4D97-AF65-F5344CB8AC3E}">
        <p14:creationId xmlns:p14="http://schemas.microsoft.com/office/powerpoint/2010/main" val="4650633"/>
      </p:ext>
    </p:extLst>
  </p:cSld>
  <p:clrMapOvr>
    <a:masterClrMapping/>
  </p:clrMapOvr>
  <p:transition spd="slow">
    <p:wipe dir="d"/>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idx="4294967295"/>
          </p:nvPr>
        </p:nvSpPr>
        <p:spPr>
          <a:xfrm>
            <a:off x="-217093" y="188640"/>
            <a:ext cx="2915816" cy="2934177"/>
          </a:xfrm>
        </p:spPr>
        <p:txBody>
          <a:bodyPr/>
          <a:lstStyle/>
          <a:p>
            <a:pPr eaLnBrk="1" fontAlgn="auto" hangingPunct="1">
              <a:spcBef>
                <a:spcPts val="0"/>
              </a:spcBef>
              <a:spcAft>
                <a:spcPts val="1200"/>
              </a:spcAft>
              <a:defRPr/>
            </a:pPr>
            <a:r>
              <a:rPr lang="en-US" sz="4300" dirty="0" smtClean="0">
                <a:ea typeface="+mj-ea"/>
                <a:cs typeface="+mj-cs"/>
              </a:rPr>
              <a:t>Operation of a Biometric System</a:t>
            </a:r>
            <a:endParaRPr lang="en-US" dirty="0">
              <a:ea typeface="+mj-ea"/>
              <a:cs typeface="+mj-cs"/>
            </a:endParaRPr>
          </a:p>
        </p:txBody>
      </p:sp>
      <p:sp>
        <p:nvSpPr>
          <p:cNvPr id="66564" name="TextBox 4"/>
          <p:cNvSpPr txBox="1">
            <a:spLocks noChangeArrowheads="1"/>
          </p:cNvSpPr>
          <p:nvPr/>
        </p:nvSpPr>
        <p:spPr bwMode="auto">
          <a:xfrm>
            <a:off x="29028" y="3520167"/>
            <a:ext cx="2886788" cy="2554545"/>
          </a:xfrm>
          <a:prstGeom prst="rect">
            <a:avLst/>
          </a:prstGeom>
          <a:noFill/>
          <a:ln w="9525">
            <a:noFill/>
            <a:miter lim="800000"/>
            <a:headEnd/>
            <a:tailEnd/>
          </a:ln>
        </p:spPr>
        <p:txBody>
          <a:bodyPr wrap="square">
            <a:prstTxWarp prst="textNoShape">
              <a:avLst/>
            </a:prstTxWarp>
            <a:spAutoFit/>
          </a:bodyPr>
          <a:lstStyle/>
          <a:p>
            <a:r>
              <a:rPr lang="en-US" sz="1600" dirty="0" smtClean="0"/>
              <a:t>A </a:t>
            </a:r>
            <a:r>
              <a:rPr lang="en-US" sz="1600" dirty="0"/>
              <a:t>Generic Biometric System Enrollment creates an association between a user and the user’s biometric characteristics. Depending on the application, user authentication either involves verifying that a claimed user is the actual user or identifying an unknown user.</a:t>
            </a:r>
          </a:p>
        </p:txBody>
      </p:sp>
      <p:pic>
        <p:nvPicPr>
          <p:cNvPr id="2" name="Picture 1"/>
          <p:cNvPicPr>
            <a:picLocks noChangeAspect="1"/>
          </p:cNvPicPr>
          <p:nvPr/>
        </p:nvPicPr>
        <p:blipFill>
          <a:blip r:embed="rId3"/>
          <a:stretch>
            <a:fillRect/>
          </a:stretch>
        </p:blipFill>
        <p:spPr>
          <a:xfrm>
            <a:off x="3131840" y="0"/>
            <a:ext cx="5867400" cy="1924050"/>
          </a:xfrm>
          <a:prstGeom prst="rect">
            <a:avLst/>
          </a:prstGeom>
        </p:spPr>
      </p:pic>
      <p:pic>
        <p:nvPicPr>
          <p:cNvPr id="3" name="Picture 2"/>
          <p:cNvPicPr>
            <a:picLocks noChangeAspect="1"/>
          </p:cNvPicPr>
          <p:nvPr/>
        </p:nvPicPr>
        <p:blipFill>
          <a:blip r:embed="rId4"/>
          <a:stretch>
            <a:fillRect/>
          </a:stretch>
        </p:blipFill>
        <p:spPr>
          <a:xfrm>
            <a:off x="3131840" y="2276872"/>
            <a:ext cx="6010275" cy="2019300"/>
          </a:xfrm>
          <a:prstGeom prst="rect">
            <a:avLst/>
          </a:prstGeom>
        </p:spPr>
      </p:pic>
      <p:pic>
        <p:nvPicPr>
          <p:cNvPr id="4" name="Picture 3"/>
          <p:cNvPicPr>
            <a:picLocks noChangeAspect="1"/>
          </p:cNvPicPr>
          <p:nvPr/>
        </p:nvPicPr>
        <p:blipFill>
          <a:blip r:embed="rId5"/>
          <a:stretch>
            <a:fillRect/>
          </a:stretch>
        </p:blipFill>
        <p:spPr>
          <a:xfrm>
            <a:off x="3141365" y="4648994"/>
            <a:ext cx="6000750" cy="2076450"/>
          </a:xfrm>
          <a:prstGeom prst="rect">
            <a:avLst/>
          </a:prstGeom>
        </p:spPr>
      </p:pic>
    </p:spTree>
    <p:extLst>
      <p:ext uri="{BB962C8B-B14F-4D97-AF65-F5344CB8AC3E}">
        <p14:creationId xmlns:p14="http://schemas.microsoft.com/office/powerpoint/2010/main" val="24128358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p:txBody>
          <a:bodyPr/>
          <a:lstStyle/>
          <a:p>
            <a:r>
              <a:rPr lang="en-US" smtClean="0"/>
              <a:t>Biometric Accuracy</a:t>
            </a:r>
            <a:endParaRPr lang="en-US" dirty="0"/>
          </a:p>
        </p:txBody>
      </p:sp>
      <p:pic>
        <p:nvPicPr>
          <p:cNvPr id="5" name="Picture 4" descr="&#10;fig3.8.pdf                                                     00ABB570  Mnementh                      BEAE7A2F:"/>
          <p:cNvPicPr>
            <a:picLocks noChangeAspect="1" noChangeArrowheads="1"/>
          </p:cNvPicPr>
          <p:nvPr/>
        </p:nvPicPr>
        <p:blipFill>
          <a:blip r:embed="rId3">
            <a:extLst>
              <a:ext uri="{28A0092B-C50C-407E-A947-70E740481C1C}">
                <a14:useLocalDpi xmlns:a14="http://schemas.microsoft.com/office/drawing/2010/main" val="0"/>
              </a:ext>
            </a:extLst>
          </a:blip>
          <a:srcRect l="7159" t="2312" r="7159" b="18500"/>
          <a:stretch>
            <a:fillRect/>
          </a:stretch>
        </p:blipFill>
        <p:spPr bwMode="auto">
          <a:xfrm>
            <a:off x="827584" y="1130251"/>
            <a:ext cx="7338882" cy="5251077"/>
          </a:xfrm>
          <a:prstGeom prst="rect">
            <a:avLst/>
          </a:prstGeom>
          <a:noFill/>
          <a:extLst>
            <a:ext uri="{909E8E84-426E-40dd-AFC4-6F175D3DCCD1}">
              <a14:hiddenFill xmlns:a14="http://schemas.microsoft.com/office/drawing/2010/main" xmlns="">
                <a:solidFill>
                  <a:srgbClr val="FFFFFF">
                    <a:alpha val="70000"/>
                  </a:srgbClr>
                </a:solidFill>
              </a14:hiddenFill>
            </a:ext>
          </a:extLst>
        </p:spPr>
      </p:pic>
    </p:spTree>
    <p:extLst>
      <p:ext uri="{BB962C8B-B14F-4D97-AF65-F5344CB8AC3E}">
        <p14:creationId xmlns:p14="http://schemas.microsoft.com/office/powerpoint/2010/main" val="230798809"/>
      </p:ext>
    </p:extLst>
  </p:cSld>
  <p:clrMapOvr>
    <a:masterClrMapping/>
  </p:clrMapOvr>
  <p:transition spd="slow">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en-GB" smtClean="0"/>
              <a:t>User Authentication</a:t>
            </a:r>
            <a:r>
              <a:rPr lang="en-US" smtClean="0"/>
              <a:t> </a:t>
            </a:r>
            <a:endParaRPr lang="en-US" dirty="0"/>
          </a:p>
        </p:txBody>
      </p:sp>
      <p:sp>
        <p:nvSpPr>
          <p:cNvPr id="5" name="Freeform 4"/>
          <p:cNvSpPr/>
          <p:nvPr/>
        </p:nvSpPr>
        <p:spPr>
          <a:xfrm>
            <a:off x="457200" y="1295400"/>
            <a:ext cx="8229600" cy="1449228"/>
          </a:xfrm>
          <a:custGeom>
            <a:avLst/>
            <a:gdLst>
              <a:gd name="connsiteX0" fmla="*/ 0 w 8229600"/>
              <a:gd name="connsiteY0" fmla="*/ 0 h 1449228"/>
              <a:gd name="connsiteX1" fmla="*/ 8229600 w 8229600"/>
              <a:gd name="connsiteY1" fmla="*/ 0 h 1449228"/>
              <a:gd name="connsiteX2" fmla="*/ 8229600 w 8229600"/>
              <a:gd name="connsiteY2" fmla="*/ 1449228 h 1449228"/>
              <a:gd name="connsiteX3" fmla="*/ 0 w 8229600"/>
              <a:gd name="connsiteY3" fmla="*/ 1449228 h 1449228"/>
              <a:gd name="connsiteX4" fmla="*/ 0 w 8229600"/>
              <a:gd name="connsiteY4" fmla="*/ 0 h 1449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600" h="1449228">
                <a:moveTo>
                  <a:pt x="0" y="0"/>
                </a:moveTo>
                <a:lnTo>
                  <a:pt x="8229600" y="0"/>
                </a:lnTo>
                <a:lnTo>
                  <a:pt x="8229600" y="1449228"/>
                </a:lnTo>
                <a:lnTo>
                  <a:pt x="0" y="1449228"/>
                </a:lnTo>
                <a:lnTo>
                  <a:pt x="0" y="0"/>
                </a:lnTo>
                <a:close/>
              </a:path>
            </a:pathLst>
          </a:custGeom>
          <a:solidFill>
            <a:schemeClr val="accent5">
              <a:lumMod val="20000"/>
              <a:lumOff val="80000"/>
            </a:schemeClr>
          </a:solidFill>
        </p:spPr>
        <p:style>
          <a:lnRef idx="0">
            <a:schemeClr val="accent1">
              <a:hueOff val="0"/>
              <a:satOff val="0"/>
              <a:lumOff val="0"/>
              <a:alphaOff val="0"/>
            </a:schemeClr>
          </a:lnRef>
          <a:fillRef idx="1">
            <a:scrgbClr r="0" g="0" b="0"/>
          </a:fillRef>
          <a:effectRef idx="2">
            <a:schemeClr val="accent1">
              <a:shade val="80000"/>
              <a:hueOff val="0"/>
              <a:satOff val="0"/>
              <a:lumOff val="0"/>
              <a:alphaOff val="0"/>
            </a:schemeClr>
          </a:effectRef>
          <a:fontRef idx="minor">
            <a:schemeClr val="lt1">
              <a:hueOff val="0"/>
              <a:satOff val="0"/>
              <a:lumOff val="0"/>
              <a:alphaOff val="0"/>
            </a:schemeClr>
          </a:fontRef>
        </p:style>
        <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US" sz="3600" b="1" kern="1200" dirty="0" smtClean="0">
                <a:solidFill>
                  <a:srgbClr val="800000"/>
                </a:solidFill>
                <a:effectLst>
                  <a:outerShdw blurRad="38100" dist="38100" dir="2700000" algn="tl">
                    <a:srgbClr val="000000">
                      <a:alpha val="43137"/>
                    </a:srgbClr>
                  </a:outerShdw>
                </a:effectLst>
              </a:rPr>
              <a:t>the four means of authenticating user identity are based on:</a:t>
            </a:r>
            <a:endParaRPr lang="en-US" sz="3600" kern="1200" dirty="0">
              <a:solidFill>
                <a:srgbClr val="800000"/>
              </a:solidFill>
              <a:effectLst>
                <a:outerShdw blurRad="38100" dist="38100" dir="2700000" algn="tl">
                  <a:srgbClr val="000000">
                    <a:alpha val="43137"/>
                  </a:srgbClr>
                </a:outerShdw>
              </a:effectLst>
            </a:endParaRPr>
          </a:p>
        </p:txBody>
      </p:sp>
      <p:sp>
        <p:nvSpPr>
          <p:cNvPr id="7" name="Freeform 6"/>
          <p:cNvSpPr/>
          <p:nvPr/>
        </p:nvSpPr>
        <p:spPr>
          <a:xfrm>
            <a:off x="457200" y="2744628"/>
            <a:ext cx="2057399" cy="3043380"/>
          </a:xfrm>
          <a:custGeom>
            <a:avLst/>
            <a:gdLst>
              <a:gd name="connsiteX0" fmla="*/ 0 w 2057399"/>
              <a:gd name="connsiteY0" fmla="*/ 0 h 3043380"/>
              <a:gd name="connsiteX1" fmla="*/ 2057399 w 2057399"/>
              <a:gd name="connsiteY1" fmla="*/ 0 h 3043380"/>
              <a:gd name="connsiteX2" fmla="*/ 2057399 w 2057399"/>
              <a:gd name="connsiteY2" fmla="*/ 3043380 h 3043380"/>
              <a:gd name="connsiteX3" fmla="*/ 0 w 2057399"/>
              <a:gd name="connsiteY3" fmla="*/ 3043380 h 3043380"/>
              <a:gd name="connsiteX4" fmla="*/ 0 w 2057399"/>
              <a:gd name="connsiteY4" fmla="*/ 0 h 304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399" h="3043380">
                <a:moveTo>
                  <a:pt x="0" y="0"/>
                </a:moveTo>
                <a:lnTo>
                  <a:pt x="2057399" y="0"/>
                </a:lnTo>
                <a:lnTo>
                  <a:pt x="2057399" y="3043380"/>
                </a:lnTo>
                <a:lnTo>
                  <a:pt x="0" y="3043380"/>
                </a:lnTo>
                <a:lnTo>
                  <a:pt x="0" y="0"/>
                </a:lnTo>
                <a:close/>
              </a:path>
            </a:pathLst>
          </a:custGeom>
          <a:solidFill>
            <a:schemeClr val="accent3">
              <a:lumMod val="20000"/>
              <a:lumOff val="80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95250" tIns="95250" rIns="95250" bIns="95250" numCol="1" spcCol="1270" anchor="t" anchorCtr="0">
            <a:noAutofit/>
          </a:bodyPr>
          <a:lstStyle/>
          <a:p>
            <a:pPr lvl="0" algn="l" defTabSz="1111250" rtl="0">
              <a:lnSpc>
                <a:spcPct val="90000"/>
              </a:lnSpc>
              <a:spcBef>
                <a:spcPct val="0"/>
              </a:spcBef>
              <a:spcAft>
                <a:spcPct val="35000"/>
              </a:spcAft>
            </a:pPr>
            <a:r>
              <a:rPr lang="en-US" sz="2500" b="1" kern="1200" dirty="0" smtClean="0">
                <a:ln>
                  <a:solidFill>
                    <a:schemeClr val="bg2">
                      <a:lumMod val="50000"/>
                    </a:schemeClr>
                  </a:solidFill>
                </a:ln>
                <a:solidFill>
                  <a:srgbClr val="0000FF"/>
                </a:solidFill>
              </a:rPr>
              <a:t>something the individual knows</a:t>
            </a:r>
            <a:endParaRPr lang="en-US" sz="2500" kern="1200" dirty="0">
              <a:ln>
                <a:solidFill>
                  <a:schemeClr val="bg2">
                    <a:lumMod val="50000"/>
                  </a:schemeClr>
                </a:solidFill>
              </a:ln>
              <a:solidFill>
                <a:srgbClr val="0000FF"/>
              </a:solidFill>
            </a:endParaRPr>
          </a:p>
          <a:p>
            <a:pPr marL="228600" lvl="1" indent="-228600" algn="l" defTabSz="889000" rtl="0">
              <a:lnSpc>
                <a:spcPct val="90000"/>
              </a:lnSpc>
              <a:spcBef>
                <a:spcPct val="0"/>
              </a:spcBef>
              <a:spcAft>
                <a:spcPct val="15000"/>
              </a:spcAft>
              <a:buChar char="••"/>
            </a:pPr>
            <a:r>
              <a:rPr lang="en-US" sz="2000" b="1" kern="1200" dirty="0" smtClean="0">
                <a:solidFill>
                  <a:srgbClr val="800000"/>
                </a:solidFill>
              </a:rPr>
              <a:t>password, PIN, answers to prearranged questions</a:t>
            </a:r>
            <a:endParaRPr lang="en-US" sz="2000" kern="1200" dirty="0">
              <a:solidFill>
                <a:srgbClr val="800000"/>
              </a:solidFill>
            </a:endParaRPr>
          </a:p>
        </p:txBody>
      </p:sp>
      <p:sp>
        <p:nvSpPr>
          <p:cNvPr id="8" name="Freeform 7"/>
          <p:cNvSpPr/>
          <p:nvPr/>
        </p:nvSpPr>
        <p:spPr>
          <a:xfrm>
            <a:off x="2514600" y="2744628"/>
            <a:ext cx="2057399" cy="3043380"/>
          </a:xfrm>
          <a:custGeom>
            <a:avLst/>
            <a:gdLst>
              <a:gd name="connsiteX0" fmla="*/ 0 w 2057399"/>
              <a:gd name="connsiteY0" fmla="*/ 0 h 3043380"/>
              <a:gd name="connsiteX1" fmla="*/ 2057399 w 2057399"/>
              <a:gd name="connsiteY1" fmla="*/ 0 h 3043380"/>
              <a:gd name="connsiteX2" fmla="*/ 2057399 w 2057399"/>
              <a:gd name="connsiteY2" fmla="*/ 3043380 h 3043380"/>
              <a:gd name="connsiteX3" fmla="*/ 0 w 2057399"/>
              <a:gd name="connsiteY3" fmla="*/ 3043380 h 3043380"/>
              <a:gd name="connsiteX4" fmla="*/ 0 w 2057399"/>
              <a:gd name="connsiteY4" fmla="*/ 0 h 304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399" h="3043380">
                <a:moveTo>
                  <a:pt x="0" y="0"/>
                </a:moveTo>
                <a:lnTo>
                  <a:pt x="2057399" y="0"/>
                </a:lnTo>
                <a:lnTo>
                  <a:pt x="2057399" y="3043380"/>
                </a:lnTo>
                <a:lnTo>
                  <a:pt x="0" y="3043380"/>
                </a:lnTo>
                <a:lnTo>
                  <a:pt x="0" y="0"/>
                </a:lnTo>
                <a:close/>
              </a:path>
            </a:pathLst>
          </a:custGeom>
          <a:solidFill>
            <a:schemeClr val="accent3">
              <a:lumMod val="20000"/>
              <a:lumOff val="80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95250" tIns="95250" rIns="95250" bIns="95250" numCol="1" spcCol="1270" anchor="t" anchorCtr="0">
            <a:noAutofit/>
          </a:bodyPr>
          <a:lstStyle/>
          <a:p>
            <a:pPr lvl="0" algn="l" defTabSz="1111250" rtl="0">
              <a:lnSpc>
                <a:spcPct val="90000"/>
              </a:lnSpc>
              <a:spcBef>
                <a:spcPct val="0"/>
              </a:spcBef>
              <a:spcAft>
                <a:spcPct val="35000"/>
              </a:spcAft>
            </a:pPr>
            <a:r>
              <a:rPr lang="en-US" sz="2500" b="1" kern="1200" dirty="0" smtClean="0">
                <a:ln>
                  <a:solidFill>
                    <a:schemeClr val="bg2">
                      <a:lumMod val="50000"/>
                    </a:schemeClr>
                  </a:solidFill>
                </a:ln>
                <a:solidFill>
                  <a:srgbClr val="0000FF"/>
                </a:solidFill>
              </a:rPr>
              <a:t>something the individual possesses (token)</a:t>
            </a:r>
          </a:p>
          <a:p>
            <a:pPr marL="228600" lvl="1" indent="-228600" algn="l" defTabSz="889000" rtl="0">
              <a:lnSpc>
                <a:spcPct val="90000"/>
              </a:lnSpc>
              <a:spcBef>
                <a:spcPct val="0"/>
              </a:spcBef>
              <a:spcAft>
                <a:spcPct val="15000"/>
              </a:spcAft>
              <a:buChar char="••"/>
            </a:pPr>
            <a:r>
              <a:rPr lang="en-US" sz="2000" b="1" kern="1200" dirty="0" smtClean="0">
                <a:solidFill>
                  <a:srgbClr val="800000"/>
                </a:solidFill>
              </a:rPr>
              <a:t>smartcard, electronic keycard, physical key</a:t>
            </a:r>
          </a:p>
        </p:txBody>
      </p:sp>
      <p:sp>
        <p:nvSpPr>
          <p:cNvPr id="9" name="Freeform 8"/>
          <p:cNvSpPr/>
          <p:nvPr/>
        </p:nvSpPr>
        <p:spPr>
          <a:xfrm>
            <a:off x="4572000" y="2744628"/>
            <a:ext cx="2057399" cy="3043380"/>
          </a:xfrm>
          <a:custGeom>
            <a:avLst/>
            <a:gdLst>
              <a:gd name="connsiteX0" fmla="*/ 0 w 2057399"/>
              <a:gd name="connsiteY0" fmla="*/ 0 h 3043380"/>
              <a:gd name="connsiteX1" fmla="*/ 2057399 w 2057399"/>
              <a:gd name="connsiteY1" fmla="*/ 0 h 3043380"/>
              <a:gd name="connsiteX2" fmla="*/ 2057399 w 2057399"/>
              <a:gd name="connsiteY2" fmla="*/ 3043380 h 3043380"/>
              <a:gd name="connsiteX3" fmla="*/ 0 w 2057399"/>
              <a:gd name="connsiteY3" fmla="*/ 3043380 h 3043380"/>
              <a:gd name="connsiteX4" fmla="*/ 0 w 2057399"/>
              <a:gd name="connsiteY4" fmla="*/ 0 h 304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399" h="3043380">
                <a:moveTo>
                  <a:pt x="0" y="0"/>
                </a:moveTo>
                <a:lnTo>
                  <a:pt x="2057399" y="0"/>
                </a:lnTo>
                <a:lnTo>
                  <a:pt x="2057399" y="3043380"/>
                </a:lnTo>
                <a:lnTo>
                  <a:pt x="0" y="3043380"/>
                </a:lnTo>
                <a:lnTo>
                  <a:pt x="0" y="0"/>
                </a:lnTo>
                <a:close/>
              </a:path>
            </a:pathLst>
          </a:custGeom>
          <a:solidFill>
            <a:schemeClr val="accent3">
              <a:lumMod val="20000"/>
              <a:lumOff val="80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95250" tIns="95250" rIns="95250" bIns="95250" numCol="1" spcCol="1270" anchor="t" anchorCtr="0">
            <a:noAutofit/>
          </a:bodyPr>
          <a:lstStyle/>
          <a:p>
            <a:pPr lvl="0" algn="l" defTabSz="1111250" rtl="0">
              <a:lnSpc>
                <a:spcPct val="90000"/>
              </a:lnSpc>
              <a:spcBef>
                <a:spcPct val="0"/>
              </a:spcBef>
              <a:spcAft>
                <a:spcPct val="35000"/>
              </a:spcAft>
            </a:pPr>
            <a:r>
              <a:rPr lang="en-US" sz="2500" b="1" kern="1200" dirty="0" smtClean="0">
                <a:ln>
                  <a:solidFill>
                    <a:schemeClr val="bg2">
                      <a:lumMod val="50000"/>
                    </a:schemeClr>
                  </a:solidFill>
                </a:ln>
                <a:solidFill>
                  <a:srgbClr val="0000FF"/>
                </a:solidFill>
              </a:rPr>
              <a:t>something the individual is (static biometrics)</a:t>
            </a:r>
          </a:p>
          <a:p>
            <a:pPr marL="228600" lvl="1" indent="-228600" algn="l" defTabSz="889000" rtl="0">
              <a:lnSpc>
                <a:spcPct val="90000"/>
              </a:lnSpc>
              <a:spcBef>
                <a:spcPct val="0"/>
              </a:spcBef>
              <a:spcAft>
                <a:spcPct val="15000"/>
              </a:spcAft>
              <a:buChar char="••"/>
            </a:pPr>
            <a:r>
              <a:rPr lang="en-US" sz="2000" b="1" kern="1200" dirty="0" smtClean="0">
                <a:solidFill>
                  <a:srgbClr val="800000"/>
                </a:solidFill>
              </a:rPr>
              <a:t>fingerprint, retina, face</a:t>
            </a:r>
          </a:p>
        </p:txBody>
      </p:sp>
      <p:sp>
        <p:nvSpPr>
          <p:cNvPr id="10" name="Freeform 9"/>
          <p:cNvSpPr/>
          <p:nvPr/>
        </p:nvSpPr>
        <p:spPr>
          <a:xfrm>
            <a:off x="6629399" y="2744628"/>
            <a:ext cx="2057399" cy="3043380"/>
          </a:xfrm>
          <a:custGeom>
            <a:avLst/>
            <a:gdLst>
              <a:gd name="connsiteX0" fmla="*/ 0 w 2057399"/>
              <a:gd name="connsiteY0" fmla="*/ 0 h 3043380"/>
              <a:gd name="connsiteX1" fmla="*/ 2057399 w 2057399"/>
              <a:gd name="connsiteY1" fmla="*/ 0 h 3043380"/>
              <a:gd name="connsiteX2" fmla="*/ 2057399 w 2057399"/>
              <a:gd name="connsiteY2" fmla="*/ 3043380 h 3043380"/>
              <a:gd name="connsiteX3" fmla="*/ 0 w 2057399"/>
              <a:gd name="connsiteY3" fmla="*/ 3043380 h 3043380"/>
              <a:gd name="connsiteX4" fmla="*/ 0 w 2057399"/>
              <a:gd name="connsiteY4" fmla="*/ 0 h 304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399" h="3043380">
                <a:moveTo>
                  <a:pt x="0" y="0"/>
                </a:moveTo>
                <a:lnTo>
                  <a:pt x="2057399" y="0"/>
                </a:lnTo>
                <a:lnTo>
                  <a:pt x="2057399" y="3043380"/>
                </a:lnTo>
                <a:lnTo>
                  <a:pt x="0" y="3043380"/>
                </a:lnTo>
                <a:lnTo>
                  <a:pt x="0" y="0"/>
                </a:lnTo>
                <a:close/>
              </a:path>
            </a:pathLst>
          </a:custGeom>
          <a:solidFill>
            <a:schemeClr val="accent3">
              <a:lumMod val="20000"/>
              <a:lumOff val="80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95250" tIns="95250" rIns="95250" bIns="95250" numCol="1" spcCol="1270" anchor="t" anchorCtr="0">
            <a:noAutofit/>
          </a:bodyPr>
          <a:lstStyle/>
          <a:p>
            <a:pPr lvl="0" algn="l" defTabSz="1111250" rtl="0">
              <a:lnSpc>
                <a:spcPct val="90000"/>
              </a:lnSpc>
              <a:spcBef>
                <a:spcPct val="0"/>
              </a:spcBef>
              <a:spcAft>
                <a:spcPct val="35000"/>
              </a:spcAft>
            </a:pPr>
            <a:r>
              <a:rPr lang="en-US" sz="2500" b="1" kern="1200" dirty="0" smtClean="0">
                <a:ln>
                  <a:solidFill>
                    <a:schemeClr val="bg2">
                      <a:lumMod val="50000"/>
                    </a:schemeClr>
                  </a:solidFill>
                </a:ln>
                <a:solidFill>
                  <a:srgbClr val="0000FF"/>
                </a:solidFill>
              </a:rPr>
              <a:t>something the individual does (dynamic biometrics) </a:t>
            </a:r>
          </a:p>
          <a:p>
            <a:pPr marL="228600" lvl="1" indent="-228600" algn="l" defTabSz="889000" rtl="0">
              <a:lnSpc>
                <a:spcPct val="90000"/>
              </a:lnSpc>
              <a:spcBef>
                <a:spcPct val="0"/>
              </a:spcBef>
              <a:spcAft>
                <a:spcPct val="15000"/>
              </a:spcAft>
              <a:buChar char="••"/>
            </a:pPr>
            <a:r>
              <a:rPr lang="en-US" sz="2000" b="1" kern="1200" dirty="0" smtClean="0">
                <a:solidFill>
                  <a:srgbClr val="800000"/>
                </a:solidFill>
              </a:rPr>
              <a:t>voice pattern, handwriting, typing rhythm </a:t>
            </a:r>
          </a:p>
        </p:txBody>
      </p:sp>
    </p:spTree>
    <p:extLst>
      <p:ext uri="{BB962C8B-B14F-4D97-AF65-F5344CB8AC3E}">
        <p14:creationId xmlns:p14="http://schemas.microsoft.com/office/powerpoint/2010/main" val="16422978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randombar(horizontal)">
                                      <p:cBhvr>
                                        <p:cTn id="14" dur="500"/>
                                        <p:tgtEl>
                                          <p:spTgt spid="7">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8">
                                            <p:txEl>
                                              <p:pRg st="1" end="1"/>
                                            </p:txEl>
                                          </p:spTgt>
                                        </p:tgtEl>
                                        <p:attrNameLst>
                                          <p:attrName>style.visibility</p:attrName>
                                        </p:attrNameLst>
                                      </p:cBhvr>
                                      <p:to>
                                        <p:strVal val="visible"/>
                                      </p:to>
                                    </p:set>
                                    <p:animEffect transition="in" filter="randombar(horizontal)">
                                      <p:cBhvr>
                                        <p:cTn id="26" dur="500"/>
                                        <p:tgtEl>
                                          <p:spTgt spid="8">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nodeType="clickEffect">
                                  <p:stCondLst>
                                    <p:cond delay="0"/>
                                  </p:stCondLst>
                                  <p:childTnLst>
                                    <p:set>
                                      <p:cBhvr>
                                        <p:cTn id="37" dur="1" fill="hold">
                                          <p:stCondLst>
                                            <p:cond delay="0"/>
                                          </p:stCondLst>
                                        </p:cTn>
                                        <p:tgtEl>
                                          <p:spTgt spid="9">
                                            <p:txEl>
                                              <p:pRg st="1" end="1"/>
                                            </p:txEl>
                                          </p:spTgt>
                                        </p:tgtEl>
                                        <p:attrNameLst>
                                          <p:attrName>style.visibility</p:attrName>
                                        </p:attrNameLst>
                                      </p:cBhvr>
                                      <p:to>
                                        <p:strVal val="visible"/>
                                      </p:to>
                                    </p:set>
                                    <p:animEffect transition="in" filter="randombar(horizontal)">
                                      <p:cBhvr>
                                        <p:cTn id="38" dur="500"/>
                                        <p:tgtEl>
                                          <p:spTgt spid="9">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p:cTn id="43" dur="500" fill="hold"/>
                                        <p:tgtEl>
                                          <p:spTgt spid="10"/>
                                        </p:tgtEl>
                                        <p:attrNameLst>
                                          <p:attrName>ppt_w</p:attrName>
                                        </p:attrNameLst>
                                      </p:cBhvr>
                                      <p:tavLst>
                                        <p:tav tm="0">
                                          <p:val>
                                            <p:fltVal val="0"/>
                                          </p:val>
                                        </p:tav>
                                        <p:tav tm="100000">
                                          <p:val>
                                            <p:strVal val="#ppt_w"/>
                                          </p:val>
                                        </p:tav>
                                      </p:tavLst>
                                    </p:anim>
                                    <p:anim calcmode="lin" valueType="num">
                                      <p:cBhvr>
                                        <p:cTn id="44" dur="500" fill="hold"/>
                                        <p:tgtEl>
                                          <p:spTgt spid="10"/>
                                        </p:tgtEl>
                                        <p:attrNameLst>
                                          <p:attrName>ppt_h</p:attrName>
                                        </p:attrNameLst>
                                      </p:cBhvr>
                                      <p:tavLst>
                                        <p:tav tm="0">
                                          <p:val>
                                            <p:fltVal val="0"/>
                                          </p:val>
                                        </p:tav>
                                        <p:tav tm="100000">
                                          <p:val>
                                            <p:strVal val="#ppt_h"/>
                                          </p:val>
                                        </p:tav>
                                      </p:tavLst>
                                    </p:anim>
                                    <p:animEffect transition="in" filter="fade">
                                      <p:cBhvr>
                                        <p:cTn id="45" dur="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nodeType="clickEffect">
                                  <p:stCondLst>
                                    <p:cond delay="0"/>
                                  </p:stCondLst>
                                  <p:childTnLst>
                                    <p:set>
                                      <p:cBhvr>
                                        <p:cTn id="49" dur="1" fill="hold">
                                          <p:stCondLst>
                                            <p:cond delay="0"/>
                                          </p:stCondLst>
                                        </p:cTn>
                                        <p:tgtEl>
                                          <p:spTgt spid="10">
                                            <p:txEl>
                                              <p:pRg st="1" end="1"/>
                                            </p:txEl>
                                          </p:spTgt>
                                        </p:tgtEl>
                                        <p:attrNameLst>
                                          <p:attrName>style.visibility</p:attrName>
                                        </p:attrNameLst>
                                      </p:cBhvr>
                                      <p:to>
                                        <p:strVal val="visible"/>
                                      </p:to>
                                    </p:set>
                                    <p:animEffect transition="in" filter="randombar(horizontal)">
                                      <p:cBhvr>
                                        <p:cTn id="50"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0.pdf"/>
          <p:cNvPicPr>
            <a:picLocks noChangeAspect="1"/>
          </p:cNvPicPr>
          <p:nvPr/>
        </p:nvPicPr>
        <p:blipFill rotWithShape="1">
          <a:blip r:embed="rId3">
            <a:extLst>
              <a:ext uri="{28A0092B-C50C-407E-A947-70E740481C1C}">
                <a14:useLocalDpi xmlns:a14="http://schemas.microsoft.com/office/drawing/2010/main" val="0"/>
              </a:ext>
            </a:extLst>
          </a:blip>
          <a:srcRect t="16205" b="5085"/>
          <a:stretch/>
        </p:blipFill>
        <p:spPr>
          <a:xfrm>
            <a:off x="971600" y="-459432"/>
            <a:ext cx="7416824" cy="7554796"/>
          </a:xfrm>
          <a:prstGeom prst="rect">
            <a:avLst/>
          </a:prstGeom>
          <a:noFill/>
          <a:ln>
            <a:noFill/>
          </a:ln>
        </p:spPr>
      </p:pic>
    </p:spTree>
    <p:extLst>
      <p:ext uri="{BB962C8B-B14F-4D97-AF65-F5344CB8AC3E}">
        <p14:creationId xmlns:p14="http://schemas.microsoft.com/office/powerpoint/2010/main" val="1881015454"/>
      </p:ext>
    </p:extLst>
  </p:cSld>
  <p:clrMapOvr>
    <a:masterClrMapping/>
  </p:clrMapOvr>
  <p:transition spd="slow">
    <p:wipe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noAutofit/>
          </a:bodyPr>
          <a:lstStyle/>
          <a:p>
            <a:pPr eaLnBrk="1" fontAlgn="auto" hangingPunct="1">
              <a:spcAft>
                <a:spcPts val="0"/>
              </a:spcAft>
              <a:defRPr/>
            </a:pPr>
            <a:r>
              <a:rPr lang="en-US" sz="3600" dirty="0" smtClean="0">
                <a:solidFill>
                  <a:srgbClr val="FFFFFF"/>
                </a:solidFill>
                <a:ea typeface="+mj-ea"/>
                <a:cs typeface="+mj-cs"/>
              </a:rPr>
              <a:t>Biometric Measurement Operating</a:t>
            </a:r>
            <a:endParaRPr lang="en-US" sz="2000" dirty="0">
              <a:solidFill>
                <a:srgbClr val="FFFFFF"/>
              </a:solidFill>
              <a:ea typeface="+mj-ea"/>
              <a:cs typeface="+mj-cs"/>
            </a:endParaRPr>
          </a:p>
        </p:txBody>
      </p:sp>
      <p:pic>
        <p:nvPicPr>
          <p:cNvPr id="70659" name="Picture 5" descr="f8.pdf"/>
          <p:cNvPicPr>
            <a:picLocks noChangeAspect="1"/>
          </p:cNvPicPr>
          <p:nvPr/>
        </p:nvPicPr>
        <p:blipFill>
          <a:blip r:embed="rId3"/>
          <a:srcRect l="11818" t="8235" r="10001" b="5882"/>
          <a:stretch>
            <a:fillRect/>
          </a:stretch>
        </p:blipFill>
        <p:spPr bwMode="auto">
          <a:xfrm>
            <a:off x="395536" y="1196751"/>
            <a:ext cx="8228780" cy="6984777"/>
          </a:xfrm>
          <a:prstGeom prst="rect">
            <a:avLst/>
          </a:prstGeom>
          <a:solidFill>
            <a:schemeClr val="accent1"/>
          </a:solidFill>
          <a:ln w="9525">
            <a:noFill/>
            <a:miter lim="800000"/>
            <a:headEnd/>
            <a:tailEnd/>
          </a:ln>
        </p:spPr>
      </p:pic>
    </p:spTree>
    <p:extLst>
      <p:ext uri="{BB962C8B-B14F-4D97-AF65-F5344CB8AC3E}">
        <p14:creationId xmlns:p14="http://schemas.microsoft.com/office/powerpoint/2010/main" val="1624233542"/>
      </p:ext>
    </p:extLst>
  </p:cSld>
  <p:clrMapOvr>
    <a:masterClrMapping/>
  </p:clrMapOvr>
  <p:transition spd="slow">
    <p:wipe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pPr>
              <a:defRPr/>
            </a:pPr>
            <a:r>
              <a:rPr lang="en-US" sz="4000" dirty="0" smtClean="0">
                <a:solidFill>
                  <a:srgbClr val="FFFFFF"/>
                </a:solidFill>
                <a:ea typeface="+mj-ea"/>
                <a:cs typeface="+mj-cs"/>
              </a:rPr>
              <a:t>Actual Biometric Measurement</a:t>
            </a:r>
            <a:endParaRPr lang="en-US" sz="3600" dirty="0">
              <a:solidFill>
                <a:schemeClr val="accent1"/>
              </a:solidFill>
            </a:endParaRPr>
          </a:p>
        </p:txBody>
      </p:sp>
      <p:pic>
        <p:nvPicPr>
          <p:cNvPr id="5" name="Picture 4" descr="fig3.10.pdf                                                    00ABB570  Mnementh                      BEAE7A2F:"/>
          <p:cNvPicPr>
            <a:picLocks noChangeAspect="1" noChangeArrowheads="1"/>
          </p:cNvPicPr>
          <p:nvPr/>
        </p:nvPicPr>
        <p:blipFill>
          <a:blip r:embed="rId3">
            <a:extLst>
              <a:ext uri="{28A0092B-C50C-407E-A947-70E740481C1C}">
                <a14:useLocalDpi xmlns:a14="http://schemas.microsoft.com/office/drawing/2010/main" val="0"/>
              </a:ext>
            </a:extLst>
          </a:blip>
          <a:srcRect l="3580" t="4625" r="3580" b="23125"/>
          <a:stretch>
            <a:fillRect/>
          </a:stretch>
        </p:blipFill>
        <p:spPr bwMode="auto">
          <a:xfrm>
            <a:off x="251521" y="1143465"/>
            <a:ext cx="8712968" cy="5249520"/>
          </a:xfrm>
          <a:prstGeom prst="rect">
            <a:avLst/>
          </a:prstGeom>
          <a:noFill/>
          <a:extLst>
            <a:ext uri="{909E8E84-426E-40dd-AFC4-6F175D3DCCD1}">
              <a14:hiddenFill xmlns:a14="http://schemas.microsoft.com/office/drawing/2010/main" xmlns="">
                <a:solidFill>
                  <a:srgbClr val="FFFFFF">
                    <a:alpha val="70000"/>
                  </a:srgbClr>
                </a:solidFill>
              </a14:hiddenFill>
            </a:ext>
          </a:extLst>
        </p:spPr>
      </p:pic>
      <p:sp>
        <p:nvSpPr>
          <p:cNvPr id="3" name="Rectangle 2"/>
          <p:cNvSpPr/>
          <p:nvPr/>
        </p:nvSpPr>
        <p:spPr>
          <a:xfrm>
            <a:off x="1403648" y="958799"/>
            <a:ext cx="3454792" cy="369332"/>
          </a:xfrm>
          <a:prstGeom prst="rect">
            <a:avLst/>
          </a:prstGeom>
        </p:spPr>
        <p:txBody>
          <a:bodyPr wrap="none">
            <a:spAutoFit/>
          </a:bodyPr>
          <a:lstStyle/>
          <a:p>
            <a:r>
              <a:rPr lang="en-US" dirty="0"/>
              <a:t>Operating Characteristic Curve</a:t>
            </a:r>
            <a:r>
              <a:rPr lang="en-US" sz="1600" dirty="0"/>
              <a:t>s</a:t>
            </a:r>
            <a:endParaRPr lang="en-US" dirty="0"/>
          </a:p>
        </p:txBody>
      </p:sp>
    </p:spTree>
    <p:extLst>
      <p:ext uri="{BB962C8B-B14F-4D97-AF65-F5344CB8AC3E}">
        <p14:creationId xmlns:p14="http://schemas.microsoft.com/office/powerpoint/2010/main" val="1415195614"/>
      </p:ext>
    </p:extLst>
  </p:cSld>
  <p:clrMapOvr>
    <a:masterClrMapping/>
  </p:clrMapOvr>
  <p:transition spd="slow">
    <p:dissolv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GB" smtClean="0"/>
              <a:t>Remote User Authentication</a:t>
            </a:r>
            <a:endParaRPr lang="en-US" dirty="0"/>
          </a:p>
        </p:txBody>
      </p:sp>
      <p:sp>
        <p:nvSpPr>
          <p:cNvPr id="247811" name="Rectangle 3"/>
          <p:cNvSpPr>
            <a:spLocks noGrp="1" noChangeArrowheads="1"/>
          </p:cNvSpPr>
          <p:nvPr>
            <p:ph idx="1"/>
          </p:nvPr>
        </p:nvSpPr>
        <p:spPr/>
        <p:txBody>
          <a:bodyPr/>
          <a:lstStyle/>
          <a:p>
            <a:r>
              <a:rPr lang="en-US" dirty="0" smtClean="0"/>
              <a:t>authentication over a network, the Internet, or a communications link is more complex</a:t>
            </a:r>
          </a:p>
          <a:p>
            <a:pPr lvl="1"/>
            <a:r>
              <a:rPr lang="en-US" dirty="0" smtClean="0"/>
              <a:t>additional security threats such as:</a:t>
            </a:r>
          </a:p>
          <a:p>
            <a:pPr lvl="2"/>
            <a:r>
              <a:rPr lang="en-US" dirty="0" smtClean="0"/>
              <a:t>eavesdropping, capturing a password, replaying an authentication sequence that has been observed</a:t>
            </a:r>
          </a:p>
          <a:p>
            <a:r>
              <a:rPr lang="en-US" dirty="0" smtClean="0"/>
              <a:t>generally rely on some form of a </a:t>
            </a:r>
            <a:r>
              <a:rPr lang="en-US" i="1" dirty="0" smtClean="0"/>
              <a:t>challenge-response protocol</a:t>
            </a:r>
            <a:r>
              <a:rPr lang="en-US" dirty="0" smtClean="0"/>
              <a:t> to counter threats</a:t>
            </a:r>
            <a:endParaRPr lang="en-US" dirty="0"/>
          </a:p>
        </p:txBody>
      </p:sp>
      <p:pic>
        <p:nvPicPr>
          <p:cNvPr id="4" name="Picture 3"/>
          <p:cNvPicPr>
            <a:picLocks noChangeAspect="1"/>
          </p:cNvPicPr>
          <p:nvPr/>
        </p:nvPicPr>
        <p:blipFill>
          <a:blip r:embed="rId3"/>
          <a:stretch>
            <a:fillRect/>
          </a:stretch>
        </p:blipFill>
        <p:spPr>
          <a:xfrm>
            <a:off x="6172200" y="5205663"/>
            <a:ext cx="2208351" cy="1652337"/>
          </a:xfrm>
          <a:prstGeom prst="rect">
            <a:avLst/>
          </a:prstGeom>
          <a:effectLst>
            <a:softEdge rad="254000"/>
          </a:effectLst>
        </p:spPr>
      </p:pic>
      <p:pic>
        <p:nvPicPr>
          <p:cNvPr id="5" name="Picture 4"/>
          <p:cNvPicPr>
            <a:picLocks noChangeAspect="1"/>
          </p:cNvPicPr>
          <p:nvPr/>
        </p:nvPicPr>
        <p:blipFill>
          <a:blip r:embed="rId4"/>
          <a:stretch>
            <a:fillRect/>
          </a:stretch>
        </p:blipFill>
        <p:spPr>
          <a:xfrm rot="19222642">
            <a:off x="4148283" y="5760902"/>
            <a:ext cx="911214" cy="911214"/>
          </a:xfrm>
          <a:prstGeom prst="rect">
            <a:avLst/>
          </a:prstGeom>
          <a:scene3d>
            <a:camera prst="orthographicFront">
              <a:rot lat="0" lon="10499978" rev="0"/>
            </a:camera>
            <a:lightRig rig="threePt" dir="t"/>
          </a:scene3d>
        </p:spPr>
      </p:pic>
      <p:pic>
        <p:nvPicPr>
          <p:cNvPr id="6" name="Picture 5"/>
          <p:cNvPicPr>
            <a:picLocks noChangeAspect="1"/>
          </p:cNvPicPr>
          <p:nvPr/>
        </p:nvPicPr>
        <p:blipFill>
          <a:blip r:embed="rId5">
            <a:lum bright="-13000" contrast="14000"/>
            <a:alphaModFix amt="85000"/>
          </a:blip>
          <a:stretch>
            <a:fillRect/>
          </a:stretch>
        </p:blipFill>
        <p:spPr>
          <a:xfrm>
            <a:off x="1828800" y="5795493"/>
            <a:ext cx="1117600" cy="1062507"/>
          </a:xfrm>
          <a:prstGeom prst="rect">
            <a:avLst/>
          </a:prstGeom>
          <a:effectLst>
            <a:innerShdw blurRad="63500" dist="50800" dir="240000">
              <a:srgbClr val="000000">
                <a:alpha val="50000"/>
              </a:srgbClr>
            </a:innerShdw>
            <a:reflection stA="50000" endPos="75000" dist="12700" dir="5400000" sy="-100000" algn="bl"/>
            <a:softEdge rad="38100"/>
          </a:effectLst>
          <a:scene3d>
            <a:camera prst="orthographicFront">
              <a:rot lat="0" lon="12299979" rev="0"/>
            </a:camera>
            <a:lightRig rig="threePt" dir="t"/>
          </a:scene3d>
        </p:spPr>
      </p:pic>
      <p:pic>
        <p:nvPicPr>
          <p:cNvPr id="7" name="Picture 6"/>
          <p:cNvPicPr>
            <a:picLocks noChangeAspect="1"/>
          </p:cNvPicPr>
          <p:nvPr/>
        </p:nvPicPr>
        <p:blipFill>
          <a:blip r:embed="rId6"/>
          <a:stretch>
            <a:fillRect/>
          </a:stretch>
        </p:blipFill>
        <p:spPr>
          <a:xfrm>
            <a:off x="0" y="5290344"/>
            <a:ext cx="2128010" cy="1567656"/>
          </a:xfrm>
          <a:prstGeom prst="rect">
            <a:avLst/>
          </a:prstGeom>
          <a:effectLst>
            <a:softEdge rad="25400"/>
          </a:effectLst>
        </p:spPr>
      </p:pic>
    </p:spTree>
    <p:extLst>
      <p:ext uri="{BB962C8B-B14F-4D97-AF65-F5344CB8AC3E}">
        <p14:creationId xmlns:p14="http://schemas.microsoft.com/office/powerpoint/2010/main" val="21052651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47811">
                                            <p:txEl>
                                              <p:pRg st="3" end="3"/>
                                            </p:txEl>
                                          </p:spTgt>
                                        </p:tgtEl>
                                        <p:attrNameLst>
                                          <p:attrName>style.visibility</p:attrName>
                                        </p:attrNameLst>
                                      </p:cBhvr>
                                      <p:to>
                                        <p:strVal val="visible"/>
                                      </p:to>
                                    </p:set>
                                    <p:animEffect transition="in" filter="randombar(horizontal)">
                                      <p:cBhvr>
                                        <p:cTn id="7" dur="500"/>
                                        <p:tgtEl>
                                          <p:spTgt spid="2478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4" y="-27384"/>
            <a:ext cx="5976664" cy="7734506"/>
          </a:xfrm>
          <a:prstGeom prst="rect">
            <a:avLst/>
          </a:prstGeom>
          <a:solidFill>
            <a:schemeClr val="bg2">
              <a:lumMod val="20000"/>
              <a:lumOff val="80000"/>
            </a:schemeClr>
          </a:solidFill>
        </p:spPr>
      </p:pic>
    </p:spTree>
    <p:extLst>
      <p:ext uri="{BB962C8B-B14F-4D97-AF65-F5344CB8AC3E}">
        <p14:creationId xmlns:p14="http://schemas.microsoft.com/office/powerpoint/2010/main" val="29496982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Password Protocol</a:t>
            </a:r>
            <a:endParaRPr lang="en-US" dirty="0"/>
          </a:p>
        </p:txBody>
      </p:sp>
      <p:pic>
        <p:nvPicPr>
          <p:cNvPr id="76803" name="Picture 3" descr="f10.pdf"/>
          <p:cNvPicPr>
            <a:picLocks noChangeAspect="1"/>
          </p:cNvPicPr>
          <p:nvPr/>
        </p:nvPicPr>
        <p:blipFill>
          <a:blip r:embed="rId3"/>
          <a:srcRect l="5455" t="7059" b="20000"/>
          <a:stretch>
            <a:fillRect/>
          </a:stretch>
        </p:blipFill>
        <p:spPr bwMode="auto">
          <a:xfrm>
            <a:off x="179388" y="1779588"/>
            <a:ext cx="8391525" cy="5002212"/>
          </a:xfrm>
          <a:prstGeom prst="rect">
            <a:avLst/>
          </a:prstGeom>
          <a:noFill/>
          <a:ln w="9525">
            <a:noFill/>
            <a:miter lim="800000"/>
            <a:headEnd/>
            <a:tailEnd/>
          </a:ln>
        </p:spPr>
      </p:pic>
      <p:sp useBgFill="1">
        <p:nvSpPr>
          <p:cNvPr id="76804" name="TextBox 5"/>
          <p:cNvSpPr txBox="1">
            <a:spLocks noChangeArrowheads="1"/>
          </p:cNvSpPr>
          <p:nvPr/>
        </p:nvSpPr>
        <p:spPr bwMode="auto">
          <a:xfrm>
            <a:off x="4114800" y="1981200"/>
            <a:ext cx="4648200" cy="4876800"/>
          </a:xfrm>
          <a:prstGeom prst="rect">
            <a:avLst/>
          </a:prstGeom>
          <a:ln w="9525">
            <a:noFill/>
            <a:miter lim="800000"/>
            <a:headEnd/>
            <a:tailEnd/>
          </a:ln>
        </p:spPr>
        <p:txBody>
          <a:bodyPr>
            <a:prstTxWarp prst="textNoShape">
              <a:avLst/>
            </a:prstTxWarp>
            <a:spAutoFit/>
          </a:bodyPr>
          <a:lstStyle/>
          <a:p>
            <a:endParaRPr lang="en-US" dirty="0"/>
          </a:p>
        </p:txBody>
      </p:sp>
      <p:sp useBgFill="1">
        <p:nvSpPr>
          <p:cNvPr id="8" name="TextBox 7"/>
          <p:cNvSpPr txBox="1"/>
          <p:nvPr/>
        </p:nvSpPr>
        <p:spPr>
          <a:xfrm>
            <a:off x="228600" y="4400204"/>
            <a:ext cx="3962400" cy="2631490"/>
          </a:xfrm>
          <a:prstGeom prst="rect">
            <a:avLst/>
          </a:prstGeom>
        </p:spPr>
        <p:txBody>
          <a:bodyPr bIns="0">
            <a:spAutoFit/>
          </a:bodyPr>
          <a:lstStyle/>
          <a:p>
            <a:pPr>
              <a:defRPr/>
            </a:pPr>
            <a:endParaRPr lang="en-US" dirty="0" smtClean="0"/>
          </a:p>
          <a:p>
            <a:pPr>
              <a:defRPr/>
            </a:pPr>
            <a:endParaRPr lang="en-US" dirty="0"/>
          </a:p>
          <a:p>
            <a:pPr algn="ctr">
              <a:defRPr/>
            </a:pPr>
            <a:r>
              <a:rPr lang="en-US" sz="2400" b="1" dirty="0" smtClean="0">
                <a:solidFill>
                  <a:schemeClr val="accent1"/>
                </a:solidFill>
              </a:rPr>
              <a:t>Example </a:t>
            </a:r>
            <a:r>
              <a:rPr lang="en-US" sz="2400" b="1" dirty="0">
                <a:solidFill>
                  <a:schemeClr val="accent1"/>
                </a:solidFill>
              </a:rPr>
              <a:t>of a </a:t>
            </a:r>
          </a:p>
          <a:p>
            <a:pPr algn="ctr">
              <a:defRPr/>
            </a:pPr>
            <a:r>
              <a:rPr lang="en-US" sz="2400" b="1" dirty="0">
                <a:solidFill>
                  <a:schemeClr val="accent1"/>
                </a:solidFill>
              </a:rPr>
              <a:t>challenge-response protocol</a:t>
            </a:r>
          </a:p>
          <a:p>
            <a:pPr>
              <a:defRPr/>
            </a:pPr>
            <a:endParaRPr lang="en-US" sz="2400" dirty="0"/>
          </a:p>
          <a:p>
            <a:pPr>
              <a:defRPr/>
            </a:pPr>
            <a:endParaRPr lang="en-US" dirty="0" smtClean="0"/>
          </a:p>
          <a:p>
            <a:pPr>
              <a:defRPr/>
            </a:pPr>
            <a:endParaRPr lang="en-US" dirty="0"/>
          </a:p>
        </p:txBody>
      </p:sp>
      <p:sp>
        <p:nvSpPr>
          <p:cNvPr id="9" name="TextBox 8"/>
          <p:cNvSpPr txBox="1"/>
          <p:nvPr/>
        </p:nvSpPr>
        <p:spPr>
          <a:xfrm>
            <a:off x="4571999" y="1905000"/>
            <a:ext cx="4419601" cy="4261679"/>
          </a:xfrm>
          <a:prstGeom prst="rect">
            <a:avLst/>
          </a:prstGeom>
          <a:noFill/>
        </p:spPr>
        <p:txBody>
          <a:bodyPr wrap="square">
            <a:prstTxWarp prst="textNoShape">
              <a:avLst/>
            </a:prstTxWarp>
            <a:spAutoFit/>
          </a:bodyPr>
          <a:lstStyle/>
          <a:p>
            <a:pPr marL="342900" lvl="1" indent="-342900">
              <a:lnSpc>
                <a:spcPct val="90000"/>
              </a:lnSpc>
              <a:spcBef>
                <a:spcPts val="800"/>
              </a:spcBef>
              <a:buClr>
                <a:schemeClr val="accent1"/>
              </a:buClr>
              <a:buSzPct val="90000"/>
              <a:buFont typeface="Wingdings" pitchFamily="-110" charset="2"/>
              <a:buChar char=""/>
            </a:pPr>
            <a:r>
              <a:rPr lang="en-US" sz="2200" dirty="0">
                <a:latin typeface="Corbel" pitchFamily="-110" charset="0"/>
              </a:rPr>
              <a:t>user transmits identity to remote host</a:t>
            </a:r>
          </a:p>
          <a:p>
            <a:pPr marL="342900" lvl="1" indent="-342900">
              <a:lnSpc>
                <a:spcPct val="90000"/>
              </a:lnSpc>
              <a:spcBef>
                <a:spcPts val="800"/>
              </a:spcBef>
              <a:buClr>
                <a:schemeClr val="accent1"/>
              </a:buClr>
              <a:buSzPct val="90000"/>
              <a:buFont typeface="Wingdings" pitchFamily="-110" charset="2"/>
              <a:buChar char=""/>
            </a:pPr>
            <a:r>
              <a:rPr lang="en-US" sz="2200" dirty="0">
                <a:latin typeface="Corbel" pitchFamily="-110" charset="0"/>
              </a:rPr>
              <a:t>host generates a random number (nonce)</a:t>
            </a:r>
          </a:p>
          <a:p>
            <a:pPr marL="342900" lvl="1" indent="-342900">
              <a:lnSpc>
                <a:spcPct val="90000"/>
              </a:lnSpc>
              <a:spcBef>
                <a:spcPts val="800"/>
              </a:spcBef>
              <a:buClr>
                <a:schemeClr val="accent1"/>
              </a:buClr>
              <a:buSzPct val="90000"/>
              <a:buFont typeface="Wingdings" pitchFamily="-110" charset="2"/>
              <a:buChar char=""/>
            </a:pPr>
            <a:r>
              <a:rPr lang="en-US" sz="2200" dirty="0">
                <a:latin typeface="Corbel" pitchFamily="-110" charset="0"/>
              </a:rPr>
              <a:t>nonce is returned to the user</a:t>
            </a:r>
          </a:p>
          <a:p>
            <a:pPr marL="342900" lvl="1" indent="-342900">
              <a:lnSpc>
                <a:spcPct val="90000"/>
              </a:lnSpc>
              <a:spcBef>
                <a:spcPts val="800"/>
              </a:spcBef>
              <a:buClr>
                <a:schemeClr val="accent1"/>
              </a:buClr>
              <a:buSzPct val="90000"/>
              <a:buFont typeface="Wingdings" pitchFamily="-110" charset="2"/>
              <a:buChar char=""/>
            </a:pPr>
            <a:r>
              <a:rPr lang="en-US" sz="2200" dirty="0">
                <a:latin typeface="Corbel" pitchFamily="-110" charset="0"/>
              </a:rPr>
              <a:t>host stores a hash code of the password</a:t>
            </a:r>
          </a:p>
          <a:p>
            <a:pPr marL="342900" lvl="1" indent="-342900">
              <a:lnSpc>
                <a:spcPct val="90000"/>
              </a:lnSpc>
              <a:spcBef>
                <a:spcPts val="800"/>
              </a:spcBef>
              <a:buClr>
                <a:schemeClr val="accent1"/>
              </a:buClr>
              <a:buSzPct val="90000"/>
              <a:buFont typeface="Wingdings" pitchFamily="-110" charset="2"/>
              <a:buChar char=""/>
            </a:pPr>
            <a:r>
              <a:rPr lang="en-US" sz="2200" dirty="0">
                <a:latin typeface="Corbel" pitchFamily="-110" charset="0"/>
              </a:rPr>
              <a:t>function in which the password hash is one of the arguments</a:t>
            </a:r>
          </a:p>
          <a:p>
            <a:pPr marL="342900" lvl="1" indent="-342900">
              <a:lnSpc>
                <a:spcPct val="90000"/>
              </a:lnSpc>
              <a:spcBef>
                <a:spcPts val="800"/>
              </a:spcBef>
              <a:buClr>
                <a:schemeClr val="accent1"/>
              </a:buClr>
              <a:buSzPct val="90000"/>
              <a:buFont typeface="Wingdings" pitchFamily="-110" charset="2"/>
              <a:buChar char=""/>
            </a:pPr>
            <a:r>
              <a:rPr lang="en-US" sz="2200" dirty="0">
                <a:latin typeface="Corbel" pitchFamily="-110" charset="0"/>
              </a:rPr>
              <a:t>use of a random number helps defend against an adversary capturing the user’s transmission </a:t>
            </a:r>
          </a:p>
        </p:txBody>
      </p:sp>
    </p:spTree>
    <p:extLst>
      <p:ext uri="{BB962C8B-B14F-4D97-AF65-F5344CB8AC3E}">
        <p14:creationId xmlns:p14="http://schemas.microsoft.com/office/powerpoint/2010/main" val="17596065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xEl>
                                              <p:pRg st="5" end="5"/>
                                            </p:txEl>
                                          </p:spTgt>
                                        </p:tgtEl>
                                        <p:attrNameLst>
                                          <p:attrName>style.visibility</p:attrName>
                                        </p:attrNameLst>
                                      </p:cBhvr>
                                      <p:to>
                                        <p:strVal val="visible"/>
                                      </p:to>
                                    </p:set>
                                    <p:animEffect transition="in" filter="randombar(horizontal)">
                                      <p:cBhvr>
                                        <p:cTn id="7"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Picture 3" descr="f10.pdf"/>
          <p:cNvPicPr>
            <a:picLocks noChangeAspect="1"/>
          </p:cNvPicPr>
          <p:nvPr/>
        </p:nvPicPr>
        <p:blipFill>
          <a:blip r:embed="rId3"/>
          <a:srcRect/>
          <a:stretch>
            <a:fillRect/>
          </a:stretch>
        </p:blipFill>
        <p:spPr bwMode="auto">
          <a:xfrm>
            <a:off x="268288" y="1295400"/>
            <a:ext cx="8875712" cy="68580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Token Protocol</a:t>
            </a:r>
            <a:endParaRPr lang="en-US" dirty="0"/>
          </a:p>
        </p:txBody>
      </p:sp>
      <p:sp useBgFill="1">
        <p:nvSpPr>
          <p:cNvPr id="78852" name="TextBox 5"/>
          <p:cNvSpPr txBox="1">
            <a:spLocks noChangeArrowheads="1"/>
          </p:cNvSpPr>
          <p:nvPr/>
        </p:nvSpPr>
        <p:spPr bwMode="auto">
          <a:xfrm>
            <a:off x="4800600" y="4343400"/>
            <a:ext cx="3962400" cy="2514600"/>
          </a:xfrm>
          <a:prstGeom prst="rect">
            <a:avLst/>
          </a:prstGeom>
          <a:ln w="9525">
            <a:noFill/>
            <a:miter lim="800000"/>
            <a:headEnd/>
            <a:tailEnd/>
          </a:ln>
        </p:spPr>
        <p:txBody>
          <a:bodyPr>
            <a:prstTxWarp prst="textNoShape">
              <a:avLst/>
            </a:prstTxWarp>
            <a:spAutoFit/>
          </a:bodyPr>
          <a:lstStyle/>
          <a:p>
            <a:endParaRPr lang="en-US" dirty="0"/>
          </a:p>
        </p:txBody>
      </p:sp>
      <p:sp useBgFill="1">
        <p:nvSpPr>
          <p:cNvPr id="78853" name="TextBox 7"/>
          <p:cNvSpPr txBox="1">
            <a:spLocks noChangeArrowheads="1"/>
          </p:cNvSpPr>
          <p:nvPr/>
        </p:nvSpPr>
        <p:spPr bwMode="auto">
          <a:xfrm>
            <a:off x="914400" y="4343400"/>
            <a:ext cx="3962400" cy="2514600"/>
          </a:xfrm>
          <a:prstGeom prst="rect">
            <a:avLst/>
          </a:prstGeom>
          <a:ln w="9525">
            <a:noFill/>
            <a:miter lim="800000"/>
            <a:headEnd/>
            <a:tailEnd/>
          </a:ln>
        </p:spPr>
        <p:txBody>
          <a:bodyPr>
            <a:prstTxWarp prst="textNoShape">
              <a:avLst/>
            </a:prstTxWarp>
            <a:spAutoFit/>
          </a:bodyPr>
          <a:lstStyle/>
          <a:p>
            <a:endParaRPr lang="en-US" dirty="0"/>
          </a:p>
        </p:txBody>
      </p:sp>
      <p:sp useBgFill="1">
        <p:nvSpPr>
          <p:cNvPr id="78854" name="TextBox 6"/>
          <p:cNvSpPr txBox="1">
            <a:spLocks noChangeArrowheads="1"/>
          </p:cNvSpPr>
          <p:nvPr/>
        </p:nvSpPr>
        <p:spPr bwMode="auto">
          <a:xfrm>
            <a:off x="914400" y="1981200"/>
            <a:ext cx="3810000" cy="2438400"/>
          </a:xfrm>
          <a:prstGeom prst="rect">
            <a:avLst/>
          </a:prstGeom>
          <a:ln w="9525">
            <a:noFill/>
            <a:miter lim="800000"/>
            <a:headEnd/>
            <a:tailEnd/>
          </a:ln>
        </p:spPr>
        <p:txBody>
          <a:bodyPr>
            <a:prstTxWarp prst="textNoShape">
              <a:avLst/>
            </a:prstTxWarp>
            <a:spAutoFit/>
          </a:bodyPr>
          <a:lstStyle/>
          <a:p>
            <a:endParaRPr lang="en-US" dirty="0"/>
          </a:p>
        </p:txBody>
      </p:sp>
      <p:sp>
        <p:nvSpPr>
          <p:cNvPr id="9" name="TextBox 8"/>
          <p:cNvSpPr txBox="1"/>
          <p:nvPr/>
        </p:nvSpPr>
        <p:spPr>
          <a:xfrm>
            <a:off x="5334000" y="4800600"/>
            <a:ext cx="2895600" cy="830263"/>
          </a:xfrm>
          <a:prstGeom prst="rect">
            <a:avLst/>
          </a:prstGeom>
          <a:noFill/>
        </p:spPr>
        <p:txBody>
          <a:bodyPr>
            <a:spAutoFit/>
          </a:bodyPr>
          <a:lstStyle/>
          <a:p>
            <a:pPr algn="ctr">
              <a:defRPr/>
            </a:pPr>
            <a:r>
              <a:rPr lang="en-US" sz="2400" b="1" dirty="0">
                <a:solidFill>
                  <a:schemeClr val="accent1"/>
                </a:solidFill>
              </a:rPr>
              <a:t>Example of a </a:t>
            </a:r>
          </a:p>
          <a:p>
            <a:pPr algn="ctr">
              <a:defRPr/>
            </a:pPr>
            <a:r>
              <a:rPr lang="en-US" sz="2400" b="1" dirty="0">
                <a:solidFill>
                  <a:schemeClr val="accent1"/>
                </a:solidFill>
              </a:rPr>
              <a:t>token protocol</a:t>
            </a:r>
          </a:p>
        </p:txBody>
      </p:sp>
      <p:sp>
        <p:nvSpPr>
          <p:cNvPr id="10" name="TextBox 9"/>
          <p:cNvSpPr txBox="1"/>
          <p:nvPr/>
        </p:nvSpPr>
        <p:spPr>
          <a:xfrm>
            <a:off x="304800" y="2057400"/>
            <a:ext cx="4114800" cy="4419600"/>
          </a:xfrm>
          <a:prstGeom prst="rect">
            <a:avLst/>
          </a:prstGeom>
          <a:noFill/>
        </p:spPr>
        <p:txBody>
          <a:bodyPr wrap="square">
            <a:prstTxWarp prst="textNoShape">
              <a:avLst/>
            </a:prstTxWarp>
            <a:spAutoFit/>
          </a:bodyPr>
          <a:lstStyle/>
          <a:p>
            <a:pPr marL="342900" lvl="1" indent="-342900">
              <a:lnSpc>
                <a:spcPct val="90000"/>
              </a:lnSpc>
              <a:spcBef>
                <a:spcPts val="800"/>
              </a:spcBef>
              <a:buClr>
                <a:schemeClr val="accent1"/>
              </a:buClr>
              <a:buSzPct val="90000"/>
              <a:buFont typeface="Wingdings" pitchFamily="-110" charset="2"/>
              <a:buChar char=""/>
            </a:pPr>
            <a:r>
              <a:rPr lang="en-US" sz="2200" dirty="0">
                <a:latin typeface="Corbel" pitchFamily="-110" charset="0"/>
              </a:rPr>
              <a:t>user transmits identity to the remote host</a:t>
            </a:r>
          </a:p>
          <a:p>
            <a:pPr marL="342900" lvl="1" indent="-342900">
              <a:lnSpc>
                <a:spcPct val="90000"/>
              </a:lnSpc>
              <a:spcBef>
                <a:spcPts val="800"/>
              </a:spcBef>
              <a:buClr>
                <a:schemeClr val="accent1"/>
              </a:buClr>
              <a:buSzPct val="90000"/>
              <a:buFont typeface="Wingdings" pitchFamily="-110" charset="2"/>
              <a:buChar char=""/>
            </a:pPr>
            <a:r>
              <a:rPr lang="en-US" sz="2200" dirty="0">
                <a:latin typeface="Corbel" pitchFamily="-110" charset="0"/>
              </a:rPr>
              <a:t>host returns a random number and identifiers</a:t>
            </a:r>
          </a:p>
          <a:p>
            <a:pPr marL="342900" lvl="1" indent="-342900">
              <a:lnSpc>
                <a:spcPct val="90000"/>
              </a:lnSpc>
              <a:spcBef>
                <a:spcPts val="800"/>
              </a:spcBef>
              <a:buClr>
                <a:schemeClr val="accent1"/>
              </a:buClr>
              <a:buSzPct val="90000"/>
              <a:buFont typeface="Wingdings" pitchFamily="-110" charset="2"/>
              <a:buChar char=""/>
            </a:pPr>
            <a:r>
              <a:rPr lang="en-US" sz="2200" dirty="0">
                <a:latin typeface="Corbel" pitchFamily="-110" charset="0"/>
              </a:rPr>
              <a:t>token either stores a static passcode or generates a one-time random passcode</a:t>
            </a:r>
          </a:p>
          <a:p>
            <a:pPr marL="342900" lvl="1" indent="-342900">
              <a:lnSpc>
                <a:spcPct val="90000"/>
              </a:lnSpc>
              <a:spcBef>
                <a:spcPts val="800"/>
              </a:spcBef>
              <a:buClr>
                <a:schemeClr val="accent1"/>
              </a:buClr>
              <a:buSzPct val="90000"/>
              <a:buFont typeface="Wingdings" pitchFamily="-110" charset="2"/>
              <a:buChar char=""/>
            </a:pPr>
            <a:r>
              <a:rPr lang="en-US" sz="2200" dirty="0">
                <a:latin typeface="Corbel" pitchFamily="-110" charset="0"/>
              </a:rPr>
              <a:t>user activates passcode by entering a password</a:t>
            </a:r>
          </a:p>
          <a:p>
            <a:pPr marL="342900" lvl="1" indent="-342900">
              <a:lnSpc>
                <a:spcPct val="90000"/>
              </a:lnSpc>
              <a:spcBef>
                <a:spcPts val="800"/>
              </a:spcBef>
              <a:buClr>
                <a:schemeClr val="accent1"/>
              </a:buClr>
              <a:buSzPct val="90000"/>
              <a:buFont typeface="Wingdings" pitchFamily="-110" charset="2"/>
              <a:buChar char=""/>
            </a:pPr>
            <a:r>
              <a:rPr lang="en-US" sz="2200" dirty="0">
                <a:latin typeface="Corbel" pitchFamily="-110" charset="0"/>
              </a:rPr>
              <a:t>password is shared between the user and token and does not involve the remote host</a:t>
            </a:r>
          </a:p>
          <a:p>
            <a:endParaRPr lang="en-US" dirty="0"/>
          </a:p>
        </p:txBody>
      </p:sp>
    </p:spTree>
    <p:extLst>
      <p:ext uri="{BB962C8B-B14F-4D97-AF65-F5344CB8AC3E}">
        <p14:creationId xmlns:p14="http://schemas.microsoft.com/office/powerpoint/2010/main" val="554401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animEffect transition="in" filter="randombar(horizontal)">
                                      <p:cBhvr>
                                        <p:cTn id="7"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Biometric Protocol</a:t>
            </a:r>
            <a:endParaRPr lang="en-US" dirty="0"/>
          </a:p>
        </p:txBody>
      </p:sp>
      <p:pic>
        <p:nvPicPr>
          <p:cNvPr id="80899" name="Picture 3" descr="f10.pdf"/>
          <p:cNvPicPr>
            <a:picLocks noChangeAspect="1"/>
          </p:cNvPicPr>
          <p:nvPr/>
        </p:nvPicPr>
        <p:blipFill>
          <a:blip r:embed="rId3"/>
          <a:srcRect l="6364" t="43529" r="48183" b="17647"/>
          <a:stretch>
            <a:fillRect/>
          </a:stretch>
        </p:blipFill>
        <p:spPr bwMode="auto">
          <a:xfrm>
            <a:off x="457200" y="1752600"/>
            <a:ext cx="4033838" cy="3021013"/>
          </a:xfrm>
          <a:prstGeom prst="rect">
            <a:avLst/>
          </a:prstGeom>
          <a:noFill/>
          <a:ln w="9525">
            <a:noFill/>
            <a:miter lim="800000"/>
            <a:headEnd/>
            <a:tailEnd/>
          </a:ln>
        </p:spPr>
      </p:pic>
      <p:sp useBgFill="1">
        <p:nvSpPr>
          <p:cNvPr id="80900" name="TextBox 5"/>
          <p:cNvSpPr txBox="1">
            <a:spLocks noChangeArrowheads="1"/>
          </p:cNvSpPr>
          <p:nvPr/>
        </p:nvSpPr>
        <p:spPr bwMode="auto">
          <a:xfrm>
            <a:off x="4343400" y="1828800"/>
            <a:ext cx="4419600" cy="5029200"/>
          </a:xfrm>
          <a:prstGeom prst="rect">
            <a:avLst/>
          </a:prstGeom>
          <a:ln w="9525">
            <a:noFill/>
            <a:miter lim="800000"/>
            <a:headEnd/>
            <a:tailEnd/>
          </a:ln>
        </p:spPr>
        <p:txBody>
          <a:bodyPr>
            <a:prstTxWarp prst="textNoShape">
              <a:avLst/>
            </a:prstTxWarp>
            <a:spAutoFit/>
          </a:bodyPr>
          <a:lstStyle/>
          <a:p>
            <a:endParaRPr lang="en-US" dirty="0"/>
          </a:p>
        </p:txBody>
      </p:sp>
      <p:sp>
        <p:nvSpPr>
          <p:cNvPr id="7" name="TextBox 6"/>
          <p:cNvSpPr txBox="1"/>
          <p:nvPr/>
        </p:nvSpPr>
        <p:spPr>
          <a:xfrm>
            <a:off x="762000" y="4876800"/>
            <a:ext cx="3581400" cy="1477963"/>
          </a:xfrm>
          <a:prstGeom prst="rect">
            <a:avLst/>
          </a:prstGeom>
          <a:noFill/>
        </p:spPr>
        <p:txBody>
          <a:bodyPr>
            <a:spAutoFit/>
          </a:bodyPr>
          <a:lstStyle/>
          <a:p>
            <a:pPr algn="ctr">
              <a:defRPr/>
            </a:pPr>
            <a:r>
              <a:rPr lang="en-US" sz="2400" b="1" dirty="0">
                <a:solidFill>
                  <a:schemeClr val="accent1"/>
                </a:solidFill>
              </a:rPr>
              <a:t>Example of a </a:t>
            </a:r>
          </a:p>
          <a:p>
            <a:pPr algn="ctr">
              <a:defRPr/>
            </a:pPr>
            <a:r>
              <a:rPr lang="en-US" sz="2400" b="1" dirty="0">
                <a:solidFill>
                  <a:schemeClr val="accent1"/>
                </a:solidFill>
              </a:rPr>
              <a:t>static biometric protocol</a:t>
            </a:r>
          </a:p>
          <a:p>
            <a:pPr>
              <a:defRPr/>
            </a:pPr>
            <a:endParaRPr lang="en-US" dirty="0"/>
          </a:p>
        </p:txBody>
      </p:sp>
      <p:sp>
        <p:nvSpPr>
          <p:cNvPr id="9" name="TextBox 8"/>
          <p:cNvSpPr txBox="1"/>
          <p:nvPr/>
        </p:nvSpPr>
        <p:spPr>
          <a:xfrm>
            <a:off x="4648200" y="1828800"/>
            <a:ext cx="4191000" cy="4463786"/>
          </a:xfrm>
          <a:prstGeom prst="rect">
            <a:avLst/>
          </a:prstGeom>
          <a:noFill/>
        </p:spPr>
        <p:txBody>
          <a:bodyPr>
            <a:prstTxWarp prst="textNoShape">
              <a:avLst/>
            </a:prstTxWarp>
            <a:spAutoFit/>
          </a:bodyPr>
          <a:lstStyle/>
          <a:p>
            <a:pPr marL="342900" lvl="1" indent="-342900">
              <a:lnSpc>
                <a:spcPct val="90000"/>
              </a:lnSpc>
              <a:spcBef>
                <a:spcPts val="800"/>
              </a:spcBef>
              <a:buClr>
                <a:schemeClr val="accent1"/>
              </a:buClr>
              <a:buSzPct val="90000"/>
              <a:buFont typeface="Wingdings" pitchFamily="-110" charset="2"/>
              <a:buChar char=""/>
            </a:pPr>
            <a:r>
              <a:rPr lang="en-US" sz="2200" dirty="0">
                <a:latin typeface="Corbel" pitchFamily="-110" charset="0"/>
              </a:rPr>
              <a:t>user transmits an ID to the host</a:t>
            </a:r>
          </a:p>
          <a:p>
            <a:pPr marL="342900" lvl="1" indent="-342900">
              <a:lnSpc>
                <a:spcPct val="90000"/>
              </a:lnSpc>
              <a:spcBef>
                <a:spcPts val="800"/>
              </a:spcBef>
              <a:buClr>
                <a:schemeClr val="accent1"/>
              </a:buClr>
              <a:buSzPct val="90000"/>
              <a:buFont typeface="Wingdings" pitchFamily="-110" charset="2"/>
              <a:buChar char=""/>
            </a:pPr>
            <a:r>
              <a:rPr lang="en-US" sz="2200" dirty="0">
                <a:latin typeface="Corbel" pitchFamily="-110" charset="0"/>
              </a:rPr>
              <a:t>host responds with a random number and the identifier for an encryption</a:t>
            </a:r>
          </a:p>
          <a:p>
            <a:pPr marL="342900" lvl="1" indent="-342900">
              <a:lnSpc>
                <a:spcPct val="90000"/>
              </a:lnSpc>
              <a:spcBef>
                <a:spcPts val="800"/>
              </a:spcBef>
              <a:buClr>
                <a:schemeClr val="accent1"/>
              </a:buClr>
              <a:buSzPct val="90000"/>
              <a:buFont typeface="Wingdings" pitchFamily="-110" charset="2"/>
              <a:buChar char=""/>
            </a:pPr>
            <a:r>
              <a:rPr lang="en-US" sz="2200" dirty="0">
                <a:latin typeface="Corbel" pitchFamily="-110" charset="0"/>
              </a:rPr>
              <a:t>client system controls biometric device on user side</a:t>
            </a:r>
          </a:p>
          <a:p>
            <a:pPr marL="342900" lvl="1" indent="-342900">
              <a:lnSpc>
                <a:spcPct val="90000"/>
              </a:lnSpc>
              <a:spcBef>
                <a:spcPts val="800"/>
              </a:spcBef>
              <a:buClr>
                <a:schemeClr val="accent1"/>
              </a:buClr>
              <a:buSzPct val="90000"/>
              <a:buFont typeface="Wingdings" pitchFamily="-110" charset="2"/>
              <a:buChar char=""/>
            </a:pPr>
            <a:r>
              <a:rPr lang="en-US" sz="2200" dirty="0">
                <a:latin typeface="Corbel" pitchFamily="-110" charset="0"/>
              </a:rPr>
              <a:t>host decrypts incoming message and compares these to locally stored values</a:t>
            </a:r>
          </a:p>
          <a:p>
            <a:pPr marL="342900" lvl="1" indent="-342900">
              <a:lnSpc>
                <a:spcPct val="90000"/>
              </a:lnSpc>
              <a:spcBef>
                <a:spcPts val="800"/>
              </a:spcBef>
              <a:buClr>
                <a:schemeClr val="accent1"/>
              </a:buClr>
              <a:buSzPct val="90000"/>
              <a:buFont typeface="Wingdings" pitchFamily="-110" charset="2"/>
              <a:buChar char=""/>
            </a:pPr>
            <a:r>
              <a:rPr lang="en-US" sz="2200" dirty="0">
                <a:latin typeface="Corbel" pitchFamily="-110" charset="0"/>
              </a:rPr>
              <a:t>host provides authentication by comparing the incoming device ID to a list of registered devices at the host database</a:t>
            </a:r>
          </a:p>
        </p:txBody>
      </p:sp>
    </p:spTree>
    <p:extLst>
      <p:ext uri="{BB962C8B-B14F-4D97-AF65-F5344CB8AC3E}">
        <p14:creationId xmlns:p14="http://schemas.microsoft.com/office/powerpoint/2010/main" val="15199476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animEffect transition="in" filter="randombar(horizontal)">
                                      <p:cBhvr>
                                        <p:cTn id="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7" name="Picture 3" descr="f10.pdf"/>
          <p:cNvPicPr>
            <a:picLocks noChangeAspect="1"/>
          </p:cNvPicPr>
          <p:nvPr/>
        </p:nvPicPr>
        <p:blipFill>
          <a:blip r:embed="rId3"/>
          <a:srcRect/>
          <a:stretch>
            <a:fillRect/>
          </a:stretch>
        </p:blipFill>
        <p:spPr bwMode="auto">
          <a:xfrm>
            <a:off x="16767" y="980728"/>
            <a:ext cx="8875713" cy="68580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Dynamic Biometric Protocol</a:t>
            </a:r>
            <a:endParaRPr lang="en-US" dirty="0"/>
          </a:p>
        </p:txBody>
      </p:sp>
      <p:sp useBgFill="1">
        <p:nvSpPr>
          <p:cNvPr id="82948" name="TextBox 5"/>
          <p:cNvSpPr txBox="1">
            <a:spLocks noChangeArrowheads="1"/>
          </p:cNvSpPr>
          <p:nvPr/>
        </p:nvSpPr>
        <p:spPr bwMode="auto">
          <a:xfrm>
            <a:off x="457200" y="1556792"/>
            <a:ext cx="8305800" cy="2468880"/>
          </a:xfrm>
          <a:prstGeom prst="rect">
            <a:avLst/>
          </a:prstGeom>
          <a:ln w="9525">
            <a:noFill/>
            <a:miter lim="800000"/>
            <a:headEnd/>
            <a:tailEnd/>
          </a:ln>
        </p:spPr>
        <p:txBody>
          <a:bodyPr>
            <a:prstTxWarp prst="textNoShape">
              <a:avLst/>
            </a:prstTxWarp>
            <a:spAutoFit/>
          </a:bodyPr>
          <a:lstStyle/>
          <a:p>
            <a:endParaRPr lang="en-US" dirty="0"/>
          </a:p>
        </p:txBody>
      </p:sp>
      <p:sp useBgFill="1">
        <p:nvSpPr>
          <p:cNvPr id="82949" name="TextBox 7"/>
          <p:cNvSpPr txBox="1">
            <a:spLocks noChangeArrowheads="1"/>
          </p:cNvSpPr>
          <p:nvPr/>
        </p:nvSpPr>
        <p:spPr bwMode="auto">
          <a:xfrm>
            <a:off x="533400" y="3501008"/>
            <a:ext cx="3886200" cy="2834640"/>
          </a:xfrm>
          <a:prstGeom prst="rect">
            <a:avLst/>
          </a:prstGeom>
          <a:ln w="9525">
            <a:noFill/>
            <a:miter lim="800000"/>
            <a:headEnd/>
            <a:tailEnd/>
          </a:ln>
        </p:spPr>
        <p:txBody>
          <a:bodyPr>
            <a:prstTxWarp prst="textNoShape">
              <a:avLst/>
            </a:prstTxWarp>
            <a:spAutoFit/>
          </a:bodyPr>
          <a:lstStyle/>
          <a:p>
            <a:endParaRPr lang="en-US" dirty="0"/>
          </a:p>
        </p:txBody>
      </p:sp>
      <p:sp>
        <p:nvSpPr>
          <p:cNvPr id="9" name="TextBox 8"/>
          <p:cNvSpPr txBox="1"/>
          <p:nvPr/>
        </p:nvSpPr>
        <p:spPr>
          <a:xfrm>
            <a:off x="4648200" y="2362200"/>
            <a:ext cx="3200400" cy="1477963"/>
          </a:xfrm>
          <a:prstGeom prst="rect">
            <a:avLst/>
          </a:prstGeom>
          <a:noFill/>
        </p:spPr>
        <p:txBody>
          <a:bodyPr>
            <a:spAutoFit/>
          </a:bodyPr>
          <a:lstStyle/>
          <a:p>
            <a:pPr algn="ctr">
              <a:defRPr/>
            </a:pPr>
            <a:r>
              <a:rPr lang="en-US" sz="2400" b="1" dirty="0">
                <a:solidFill>
                  <a:schemeClr val="accent1"/>
                </a:solidFill>
              </a:rPr>
              <a:t>Example of a </a:t>
            </a:r>
          </a:p>
          <a:p>
            <a:pPr algn="ctr">
              <a:defRPr/>
            </a:pPr>
            <a:r>
              <a:rPr lang="en-US" sz="2400" b="1" dirty="0">
                <a:solidFill>
                  <a:schemeClr val="accent1"/>
                </a:solidFill>
              </a:rPr>
              <a:t>dynamic biometric protocol</a:t>
            </a:r>
          </a:p>
          <a:p>
            <a:pPr>
              <a:defRPr/>
            </a:pPr>
            <a:endParaRPr lang="en-US" dirty="0"/>
          </a:p>
        </p:txBody>
      </p:sp>
      <p:sp>
        <p:nvSpPr>
          <p:cNvPr id="10" name="TextBox 9"/>
          <p:cNvSpPr txBox="1"/>
          <p:nvPr/>
        </p:nvSpPr>
        <p:spPr>
          <a:xfrm>
            <a:off x="251520" y="1556792"/>
            <a:ext cx="4346477" cy="4574586"/>
          </a:xfrm>
          <a:prstGeom prst="rect">
            <a:avLst/>
          </a:prstGeom>
          <a:noFill/>
        </p:spPr>
        <p:txBody>
          <a:bodyPr wrap="square">
            <a:prstTxWarp prst="textNoShape">
              <a:avLst/>
            </a:prstTxWarp>
            <a:spAutoFit/>
          </a:bodyPr>
          <a:lstStyle/>
          <a:p>
            <a:pPr marL="342900" lvl="1" indent="-342900">
              <a:lnSpc>
                <a:spcPct val="90000"/>
              </a:lnSpc>
              <a:spcBef>
                <a:spcPts val="800"/>
              </a:spcBef>
              <a:buClr>
                <a:schemeClr val="accent1"/>
              </a:buClr>
              <a:buSzPct val="90000"/>
              <a:buFont typeface="Wingdings" pitchFamily="-110" charset="2"/>
              <a:buChar char=""/>
            </a:pPr>
            <a:r>
              <a:rPr lang="en-US" sz="2100" dirty="0">
                <a:latin typeface="Corbel" pitchFamily="-110" charset="0"/>
              </a:rPr>
              <a:t>host provides a random sequence and a random number as a challenge</a:t>
            </a:r>
          </a:p>
          <a:p>
            <a:pPr marL="342900" lvl="1" indent="-342900">
              <a:lnSpc>
                <a:spcPct val="90000"/>
              </a:lnSpc>
              <a:spcBef>
                <a:spcPts val="800"/>
              </a:spcBef>
              <a:buClr>
                <a:schemeClr val="accent1"/>
              </a:buClr>
              <a:buSzPct val="90000"/>
              <a:buFont typeface="Wingdings" pitchFamily="-110" charset="2"/>
              <a:buChar char=""/>
            </a:pPr>
            <a:r>
              <a:rPr lang="en-US" sz="2100" dirty="0">
                <a:latin typeface="Corbel" pitchFamily="-110" charset="0"/>
              </a:rPr>
              <a:t>sequence challenge is a sequence of numbers, </a:t>
            </a:r>
            <a:r>
              <a:rPr lang="en-US" sz="2100" dirty="0" smtClean="0">
                <a:latin typeface="Corbel" pitchFamily="-110" charset="0"/>
              </a:rPr>
              <a:t>characters, </a:t>
            </a:r>
            <a:r>
              <a:rPr lang="en-US" sz="2100" dirty="0">
                <a:latin typeface="Corbel" pitchFamily="-110" charset="0"/>
              </a:rPr>
              <a:t>or words</a:t>
            </a:r>
          </a:p>
          <a:p>
            <a:pPr marL="342900" lvl="1" indent="-342900">
              <a:lnSpc>
                <a:spcPct val="90000"/>
              </a:lnSpc>
              <a:spcBef>
                <a:spcPts val="800"/>
              </a:spcBef>
              <a:buClr>
                <a:schemeClr val="accent1"/>
              </a:buClr>
              <a:buSzPct val="90000"/>
              <a:buFont typeface="Wingdings" pitchFamily="-110" charset="2"/>
              <a:buChar char=""/>
            </a:pPr>
            <a:r>
              <a:rPr lang="en-US" sz="2100" dirty="0">
                <a:latin typeface="Corbel" pitchFamily="-110" charset="0"/>
              </a:rPr>
              <a:t>user at client end must then vocalize, type, or write the sequence to generate a biometric signal</a:t>
            </a:r>
          </a:p>
          <a:p>
            <a:pPr marL="342900" lvl="1" indent="-342900">
              <a:lnSpc>
                <a:spcPct val="90000"/>
              </a:lnSpc>
              <a:spcBef>
                <a:spcPts val="800"/>
              </a:spcBef>
              <a:buClr>
                <a:schemeClr val="accent1"/>
              </a:buClr>
              <a:buSzPct val="90000"/>
              <a:buFont typeface="Wingdings" pitchFamily="-110" charset="2"/>
              <a:buChar char=""/>
            </a:pPr>
            <a:r>
              <a:rPr lang="en-US" sz="2100" dirty="0">
                <a:latin typeface="Corbel" pitchFamily="-110" charset="0"/>
              </a:rPr>
              <a:t>the client side encrypts the biometric signal and the random number</a:t>
            </a:r>
          </a:p>
          <a:p>
            <a:pPr marL="342900" lvl="1" indent="-342900">
              <a:lnSpc>
                <a:spcPct val="90000"/>
              </a:lnSpc>
              <a:spcBef>
                <a:spcPts val="800"/>
              </a:spcBef>
              <a:buClr>
                <a:schemeClr val="accent1"/>
              </a:buClr>
              <a:buSzPct val="90000"/>
              <a:buFont typeface="Wingdings" pitchFamily="-110" charset="2"/>
              <a:buChar char=""/>
            </a:pPr>
            <a:r>
              <a:rPr lang="en-US" sz="2100" dirty="0">
                <a:latin typeface="Corbel" pitchFamily="-110" charset="0"/>
              </a:rPr>
              <a:t>host decrypts message and generates a </a:t>
            </a:r>
            <a:r>
              <a:rPr lang="en-US" sz="2100" dirty="0" smtClean="0">
                <a:latin typeface="Corbel" pitchFamily="-110" charset="0"/>
              </a:rPr>
              <a:t>comparison</a:t>
            </a:r>
            <a:endParaRPr lang="en-US" sz="2100" dirty="0">
              <a:latin typeface="Corbel" pitchFamily="-110" charset="0"/>
            </a:endParaRPr>
          </a:p>
        </p:txBody>
      </p:sp>
    </p:spTree>
    <p:extLst>
      <p:ext uri="{BB962C8B-B14F-4D97-AF65-F5344CB8AC3E}">
        <p14:creationId xmlns:p14="http://schemas.microsoft.com/office/powerpoint/2010/main" val="26834366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a:off x="2551579" y="1577451"/>
            <a:ext cx="3804046" cy="3804046"/>
          </a:xfrm>
          <a:custGeom>
            <a:avLst/>
            <a:gdLst>
              <a:gd name="connsiteX0" fmla="*/ 0 w 3804046"/>
              <a:gd name="connsiteY0" fmla="*/ 1902023 h 3804046"/>
              <a:gd name="connsiteX1" fmla="*/ 1902023 w 3804046"/>
              <a:gd name="connsiteY1" fmla="*/ 0 h 3804046"/>
              <a:gd name="connsiteX2" fmla="*/ 3804046 w 3804046"/>
              <a:gd name="connsiteY2" fmla="*/ 1902023 h 3804046"/>
              <a:gd name="connsiteX3" fmla="*/ 1902023 w 3804046"/>
              <a:gd name="connsiteY3" fmla="*/ 3804046 h 3804046"/>
              <a:gd name="connsiteX4" fmla="*/ 0 w 3804046"/>
              <a:gd name="connsiteY4" fmla="*/ 1902023 h 3804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4046" h="3804046">
                <a:moveTo>
                  <a:pt x="0" y="1902023"/>
                </a:moveTo>
                <a:cubicBezTo>
                  <a:pt x="0" y="851565"/>
                  <a:pt x="851565" y="0"/>
                  <a:pt x="1902023" y="0"/>
                </a:cubicBezTo>
                <a:cubicBezTo>
                  <a:pt x="2952481" y="0"/>
                  <a:pt x="3804046" y="851565"/>
                  <a:pt x="3804046" y="1902023"/>
                </a:cubicBezTo>
                <a:cubicBezTo>
                  <a:pt x="3804046" y="2952481"/>
                  <a:pt x="2952481" y="3804046"/>
                  <a:pt x="1902023" y="3804046"/>
                </a:cubicBezTo>
                <a:cubicBezTo>
                  <a:pt x="851565" y="3804046"/>
                  <a:pt x="0" y="2952481"/>
                  <a:pt x="0" y="1902023"/>
                </a:cubicBezTo>
                <a:close/>
              </a:path>
            </a:pathLst>
          </a:custGeom>
        </p:spPr>
        <p:style>
          <a:lnRef idx="0">
            <a:schemeClr val="lt1">
              <a:hueOff val="0"/>
              <a:satOff val="0"/>
              <a:lumOff val="0"/>
              <a:alphaOff val="0"/>
            </a:schemeClr>
          </a:lnRef>
          <a:fillRef idx="3">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599000" tIns="599000" rIns="599000" bIns="599000" numCol="1" spcCol="1270" anchor="ctr" anchorCtr="0">
            <a:noAutofit/>
          </a:bodyPr>
          <a:lstStyle/>
          <a:p>
            <a:pPr lvl="0" algn="ctr" defTabSz="1466850">
              <a:lnSpc>
                <a:spcPct val="90000"/>
              </a:lnSpc>
              <a:spcBef>
                <a:spcPct val="0"/>
              </a:spcBef>
              <a:spcAft>
                <a:spcPct val="35000"/>
              </a:spcAft>
            </a:pPr>
            <a:r>
              <a:rPr lang="en-GB" sz="3200" b="1" kern="1200" dirty="0" smtClean="0">
                <a:ln>
                  <a:solidFill>
                    <a:schemeClr val="accent1">
                      <a:lumMod val="50000"/>
                    </a:schemeClr>
                  </a:solidFill>
                </a:ln>
                <a:effectLst>
                  <a:outerShdw blurRad="50800" dist="50800" dir="2700000" algn="tl" rotWithShape="0">
                    <a:schemeClr val="bg1">
                      <a:alpha val="30000"/>
                    </a:schemeClr>
                  </a:outerShdw>
                </a:effectLst>
                <a:latin typeface="+mj-lt"/>
                <a:ea typeface="ＭＳ Ｐゴシック" pitchFamily="-110" charset="-128"/>
                <a:cs typeface="ＭＳ Ｐゴシック" pitchFamily="-110" charset="-128"/>
              </a:rPr>
              <a:t>Authentication</a:t>
            </a:r>
            <a:r>
              <a:rPr lang="en-US" sz="3200" b="1" kern="1200" dirty="0" smtClean="0">
                <a:ln>
                  <a:solidFill>
                    <a:schemeClr val="accent1">
                      <a:lumMod val="50000"/>
                    </a:schemeClr>
                  </a:solidFill>
                </a:ln>
                <a:effectLst>
                  <a:outerShdw blurRad="50800" dist="50800" dir="2700000" algn="tl" rotWithShape="0">
                    <a:schemeClr val="bg1">
                      <a:alpha val="30000"/>
                    </a:schemeClr>
                  </a:outerShdw>
                </a:effectLst>
                <a:latin typeface="+mj-lt"/>
                <a:ea typeface="ＭＳ Ｐゴシック" pitchFamily="-110" charset="-128"/>
                <a:cs typeface="ＭＳ Ｐゴシック" pitchFamily="-110" charset="-128"/>
              </a:rPr>
              <a:t>         Security Issues</a:t>
            </a:r>
            <a:endParaRPr lang="en-US" sz="3200" kern="1200" dirty="0">
              <a:ln>
                <a:solidFill>
                  <a:schemeClr val="accent1">
                    <a:lumMod val="50000"/>
                  </a:schemeClr>
                </a:solidFill>
              </a:ln>
            </a:endParaRPr>
          </a:p>
        </p:txBody>
      </p:sp>
      <p:sp>
        <p:nvSpPr>
          <p:cNvPr id="4" name="Freeform 3"/>
          <p:cNvSpPr/>
          <p:nvPr/>
        </p:nvSpPr>
        <p:spPr>
          <a:xfrm>
            <a:off x="323528" y="1052736"/>
            <a:ext cx="2835555" cy="2598715"/>
          </a:xfrm>
          <a:custGeom>
            <a:avLst/>
            <a:gdLst>
              <a:gd name="connsiteX0" fmla="*/ 0 w 2835555"/>
              <a:gd name="connsiteY0" fmla="*/ 1299358 h 2598715"/>
              <a:gd name="connsiteX1" fmla="*/ 1417778 w 2835555"/>
              <a:gd name="connsiteY1" fmla="*/ 0 h 2598715"/>
              <a:gd name="connsiteX2" fmla="*/ 2835556 w 2835555"/>
              <a:gd name="connsiteY2" fmla="*/ 1299358 h 2598715"/>
              <a:gd name="connsiteX3" fmla="*/ 1417778 w 2835555"/>
              <a:gd name="connsiteY3" fmla="*/ 2598716 h 2598715"/>
              <a:gd name="connsiteX4" fmla="*/ 0 w 2835555"/>
              <a:gd name="connsiteY4" fmla="*/ 1299358 h 2598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5555" h="2598715">
                <a:moveTo>
                  <a:pt x="0" y="1299358"/>
                </a:moveTo>
                <a:cubicBezTo>
                  <a:pt x="0" y="581742"/>
                  <a:pt x="634761" y="0"/>
                  <a:pt x="1417778" y="0"/>
                </a:cubicBezTo>
                <a:cubicBezTo>
                  <a:pt x="2200795" y="0"/>
                  <a:pt x="2835556" y="581742"/>
                  <a:pt x="2835556" y="1299358"/>
                </a:cubicBezTo>
                <a:cubicBezTo>
                  <a:pt x="2835556" y="2016974"/>
                  <a:pt x="2200795" y="2598716"/>
                  <a:pt x="1417778" y="2598716"/>
                </a:cubicBezTo>
                <a:cubicBezTo>
                  <a:pt x="634761" y="2598716"/>
                  <a:pt x="0" y="2016974"/>
                  <a:pt x="0" y="1299358"/>
                </a:cubicBezTo>
                <a:close/>
              </a:path>
            </a:pathLst>
          </a:custGeom>
        </p:spPr>
        <p:style>
          <a:lnRef idx="0">
            <a:schemeClr val="lt1">
              <a:hueOff val="0"/>
              <a:satOff val="0"/>
              <a:lumOff val="0"/>
              <a:alphaOff val="0"/>
            </a:schemeClr>
          </a:lnRef>
          <a:fillRef idx="3">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438117" tIns="403433" rIns="438117" bIns="403433" numCol="1" spcCol="1270" anchor="ctr" anchorCtr="0">
            <a:noAutofit/>
          </a:bodyPr>
          <a:lstStyle/>
          <a:p>
            <a:pPr lvl="0" algn="ctr" defTabSz="800100" rtl="0">
              <a:lnSpc>
                <a:spcPct val="90000"/>
              </a:lnSpc>
              <a:spcBef>
                <a:spcPct val="0"/>
              </a:spcBef>
              <a:spcAft>
                <a:spcPct val="35000"/>
              </a:spcAft>
            </a:pPr>
            <a:r>
              <a:rPr lang="en-US" sz="2000" b="1" kern="1200" dirty="0" smtClean="0">
                <a:solidFill>
                  <a:schemeClr val="bg1"/>
                </a:solidFill>
              </a:rPr>
              <a:t>eavesdropping</a:t>
            </a:r>
          </a:p>
          <a:p>
            <a:pPr lvl="0" algn="ctr" defTabSz="800100" rtl="0">
              <a:lnSpc>
                <a:spcPct val="90000"/>
              </a:lnSpc>
              <a:spcBef>
                <a:spcPct val="0"/>
              </a:spcBef>
              <a:spcAft>
                <a:spcPct val="35000"/>
              </a:spcAft>
            </a:pPr>
            <a:r>
              <a:rPr lang="en-US" sz="1600" b="1" kern="1200" dirty="0" smtClean="0">
                <a:solidFill>
                  <a:schemeClr val="tx1"/>
                </a:solidFill>
              </a:rPr>
              <a:t>adversary attempts to learn the password by some sort of attack that involves the physical proximity of user and adversary</a:t>
            </a:r>
          </a:p>
        </p:txBody>
      </p:sp>
      <p:sp>
        <p:nvSpPr>
          <p:cNvPr id="5" name="Freeform 4"/>
          <p:cNvSpPr/>
          <p:nvPr/>
        </p:nvSpPr>
        <p:spPr>
          <a:xfrm>
            <a:off x="5750280" y="915289"/>
            <a:ext cx="2638144" cy="2441703"/>
          </a:xfrm>
          <a:custGeom>
            <a:avLst/>
            <a:gdLst>
              <a:gd name="connsiteX0" fmla="*/ 0 w 2638144"/>
              <a:gd name="connsiteY0" fmla="*/ 1220852 h 2441703"/>
              <a:gd name="connsiteX1" fmla="*/ 1319072 w 2638144"/>
              <a:gd name="connsiteY1" fmla="*/ 0 h 2441703"/>
              <a:gd name="connsiteX2" fmla="*/ 2638144 w 2638144"/>
              <a:gd name="connsiteY2" fmla="*/ 1220852 h 2441703"/>
              <a:gd name="connsiteX3" fmla="*/ 1319072 w 2638144"/>
              <a:gd name="connsiteY3" fmla="*/ 2441704 h 2441703"/>
              <a:gd name="connsiteX4" fmla="*/ 0 w 2638144"/>
              <a:gd name="connsiteY4" fmla="*/ 1220852 h 2441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8144" h="2441703">
                <a:moveTo>
                  <a:pt x="0" y="1220852"/>
                </a:moveTo>
                <a:cubicBezTo>
                  <a:pt x="0" y="546594"/>
                  <a:pt x="590569" y="0"/>
                  <a:pt x="1319072" y="0"/>
                </a:cubicBezTo>
                <a:cubicBezTo>
                  <a:pt x="2047575" y="0"/>
                  <a:pt x="2638144" y="546594"/>
                  <a:pt x="2638144" y="1220852"/>
                </a:cubicBezTo>
                <a:cubicBezTo>
                  <a:pt x="2638144" y="1895110"/>
                  <a:pt x="2047575" y="2441704"/>
                  <a:pt x="1319072" y="2441704"/>
                </a:cubicBezTo>
                <a:cubicBezTo>
                  <a:pt x="590569" y="2441704"/>
                  <a:pt x="0" y="1895110"/>
                  <a:pt x="0" y="1220852"/>
                </a:cubicBezTo>
                <a:close/>
              </a:path>
            </a:pathLst>
          </a:custGeom>
        </p:spPr>
        <p:style>
          <a:lnRef idx="0">
            <a:schemeClr val="lt1">
              <a:hueOff val="0"/>
              <a:satOff val="0"/>
              <a:lumOff val="0"/>
              <a:alphaOff val="0"/>
            </a:schemeClr>
          </a:lnRef>
          <a:fillRef idx="3">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409207" tIns="380439" rIns="409207" bIns="380439" numCol="1" spcCol="1270" anchor="ctr" anchorCtr="0">
            <a:noAutofit/>
          </a:bodyPr>
          <a:lstStyle/>
          <a:p>
            <a:pPr lvl="0" algn="ctr" defTabSz="800100" rtl="0">
              <a:lnSpc>
                <a:spcPct val="90000"/>
              </a:lnSpc>
              <a:spcBef>
                <a:spcPct val="0"/>
              </a:spcBef>
              <a:spcAft>
                <a:spcPct val="35000"/>
              </a:spcAft>
            </a:pPr>
            <a:r>
              <a:rPr lang="en-US" sz="2000" b="1" kern="1200" dirty="0" smtClean="0">
                <a:solidFill>
                  <a:schemeClr val="bg1"/>
                </a:solidFill>
              </a:rPr>
              <a:t>host attacks</a:t>
            </a:r>
          </a:p>
          <a:p>
            <a:pPr lvl="0" algn="ctr" defTabSz="800100" rtl="0">
              <a:lnSpc>
                <a:spcPct val="90000"/>
              </a:lnSpc>
              <a:spcBef>
                <a:spcPct val="0"/>
              </a:spcBef>
              <a:spcAft>
                <a:spcPct val="35000"/>
              </a:spcAft>
            </a:pPr>
            <a:r>
              <a:rPr lang="en-US" sz="1600" b="1" kern="1200" dirty="0" smtClean="0">
                <a:solidFill>
                  <a:schemeClr val="tx1"/>
                </a:solidFill>
              </a:rPr>
              <a:t>directed at the user file at the host where passwords, token passcodes, or biometric templates are stored</a:t>
            </a:r>
            <a:endParaRPr lang="en-US" sz="1600" kern="1200" dirty="0"/>
          </a:p>
        </p:txBody>
      </p:sp>
      <p:sp>
        <p:nvSpPr>
          <p:cNvPr id="6" name="Freeform 5"/>
          <p:cNvSpPr/>
          <p:nvPr/>
        </p:nvSpPr>
        <p:spPr>
          <a:xfrm>
            <a:off x="5699169" y="3276599"/>
            <a:ext cx="2476662" cy="2524080"/>
          </a:xfrm>
          <a:custGeom>
            <a:avLst/>
            <a:gdLst>
              <a:gd name="connsiteX0" fmla="*/ 0 w 2476662"/>
              <a:gd name="connsiteY0" fmla="*/ 1262040 h 2524080"/>
              <a:gd name="connsiteX1" fmla="*/ 1238331 w 2476662"/>
              <a:gd name="connsiteY1" fmla="*/ 0 h 2524080"/>
              <a:gd name="connsiteX2" fmla="*/ 2476662 w 2476662"/>
              <a:gd name="connsiteY2" fmla="*/ 1262040 h 2524080"/>
              <a:gd name="connsiteX3" fmla="*/ 1238331 w 2476662"/>
              <a:gd name="connsiteY3" fmla="*/ 2524080 h 2524080"/>
              <a:gd name="connsiteX4" fmla="*/ 0 w 2476662"/>
              <a:gd name="connsiteY4" fmla="*/ 1262040 h 2524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662" h="2524080">
                <a:moveTo>
                  <a:pt x="0" y="1262040"/>
                </a:moveTo>
                <a:cubicBezTo>
                  <a:pt x="0" y="565035"/>
                  <a:pt x="554420" y="0"/>
                  <a:pt x="1238331" y="0"/>
                </a:cubicBezTo>
                <a:cubicBezTo>
                  <a:pt x="1922242" y="0"/>
                  <a:pt x="2476662" y="565035"/>
                  <a:pt x="2476662" y="1262040"/>
                </a:cubicBezTo>
                <a:cubicBezTo>
                  <a:pt x="2476662" y="1959045"/>
                  <a:pt x="1922242" y="2524080"/>
                  <a:pt x="1238331" y="2524080"/>
                </a:cubicBezTo>
                <a:cubicBezTo>
                  <a:pt x="554420" y="2524080"/>
                  <a:pt x="0" y="1959045"/>
                  <a:pt x="0" y="1262040"/>
                </a:cubicBezTo>
                <a:close/>
              </a:path>
            </a:pathLst>
          </a:custGeom>
        </p:spPr>
        <p:style>
          <a:lnRef idx="0">
            <a:schemeClr val="lt1">
              <a:hueOff val="0"/>
              <a:satOff val="0"/>
              <a:lumOff val="0"/>
              <a:alphaOff val="0"/>
            </a:schemeClr>
          </a:lnRef>
          <a:fillRef idx="3">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85559" tIns="392503" rIns="385559" bIns="392503" numCol="1" spcCol="1270" anchor="ctr" anchorCtr="0">
            <a:noAutofit/>
          </a:bodyPr>
          <a:lstStyle/>
          <a:p>
            <a:pPr lvl="0" algn="ctr" defTabSz="800100">
              <a:lnSpc>
                <a:spcPct val="90000"/>
              </a:lnSpc>
              <a:spcBef>
                <a:spcPct val="0"/>
              </a:spcBef>
              <a:spcAft>
                <a:spcPct val="35000"/>
              </a:spcAft>
            </a:pPr>
            <a:r>
              <a:rPr lang="en-US" sz="2000" b="1" kern="1200" dirty="0" smtClean="0">
                <a:solidFill>
                  <a:schemeClr val="bg1"/>
                </a:solidFill>
              </a:rPr>
              <a:t>replay</a:t>
            </a:r>
          </a:p>
          <a:p>
            <a:pPr lvl="0" algn="ctr" defTabSz="800100" rtl="0">
              <a:lnSpc>
                <a:spcPct val="90000"/>
              </a:lnSpc>
              <a:spcBef>
                <a:spcPct val="0"/>
              </a:spcBef>
              <a:spcAft>
                <a:spcPct val="35000"/>
              </a:spcAft>
            </a:pPr>
            <a:r>
              <a:rPr lang="en-US" sz="1600" b="1" kern="1200" dirty="0" smtClean="0">
                <a:solidFill>
                  <a:schemeClr val="tx1"/>
                </a:solidFill>
              </a:rPr>
              <a:t>adversary repeats a previously captured user response</a:t>
            </a:r>
            <a:endParaRPr lang="en-US" sz="1600" kern="1200" dirty="0"/>
          </a:p>
        </p:txBody>
      </p:sp>
      <p:sp>
        <p:nvSpPr>
          <p:cNvPr id="7" name="Freeform 6"/>
          <p:cNvSpPr/>
          <p:nvPr/>
        </p:nvSpPr>
        <p:spPr>
          <a:xfrm>
            <a:off x="3400036" y="4488569"/>
            <a:ext cx="2612124" cy="2396815"/>
          </a:xfrm>
          <a:custGeom>
            <a:avLst/>
            <a:gdLst>
              <a:gd name="connsiteX0" fmla="*/ 0 w 2612124"/>
              <a:gd name="connsiteY0" fmla="*/ 1198408 h 2396815"/>
              <a:gd name="connsiteX1" fmla="*/ 1306062 w 2612124"/>
              <a:gd name="connsiteY1" fmla="*/ 0 h 2396815"/>
              <a:gd name="connsiteX2" fmla="*/ 2612124 w 2612124"/>
              <a:gd name="connsiteY2" fmla="*/ 1198408 h 2396815"/>
              <a:gd name="connsiteX3" fmla="*/ 1306062 w 2612124"/>
              <a:gd name="connsiteY3" fmla="*/ 2396816 h 2396815"/>
              <a:gd name="connsiteX4" fmla="*/ 0 w 2612124"/>
              <a:gd name="connsiteY4" fmla="*/ 1198408 h 2396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2124" h="2396815">
                <a:moveTo>
                  <a:pt x="0" y="1198408"/>
                </a:moveTo>
                <a:cubicBezTo>
                  <a:pt x="0" y="536546"/>
                  <a:pt x="584744" y="0"/>
                  <a:pt x="1306062" y="0"/>
                </a:cubicBezTo>
                <a:cubicBezTo>
                  <a:pt x="2027380" y="0"/>
                  <a:pt x="2612124" y="536546"/>
                  <a:pt x="2612124" y="1198408"/>
                </a:cubicBezTo>
                <a:cubicBezTo>
                  <a:pt x="2612124" y="1860270"/>
                  <a:pt x="2027380" y="2396816"/>
                  <a:pt x="1306062" y="2396816"/>
                </a:cubicBezTo>
                <a:cubicBezTo>
                  <a:pt x="584744" y="2396816"/>
                  <a:pt x="0" y="1860270"/>
                  <a:pt x="0" y="1198408"/>
                </a:cubicBezTo>
                <a:close/>
              </a:path>
            </a:pathLst>
          </a:custGeom>
        </p:spPr>
        <p:style>
          <a:lnRef idx="0">
            <a:schemeClr val="lt1">
              <a:hueOff val="0"/>
              <a:satOff val="0"/>
              <a:lumOff val="0"/>
              <a:alphaOff val="0"/>
            </a:schemeClr>
          </a:lnRef>
          <a:fillRef idx="3">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405397" tIns="373865" rIns="405397" bIns="373865" numCol="1" spcCol="1270" anchor="ctr" anchorCtr="0">
            <a:noAutofit/>
          </a:bodyPr>
          <a:lstStyle/>
          <a:p>
            <a:pPr lvl="0" algn="ctr" defTabSz="800100" rtl="0">
              <a:lnSpc>
                <a:spcPct val="90000"/>
              </a:lnSpc>
              <a:spcBef>
                <a:spcPct val="0"/>
              </a:spcBef>
              <a:spcAft>
                <a:spcPct val="35000"/>
              </a:spcAft>
            </a:pPr>
            <a:r>
              <a:rPr lang="en-US" sz="2000" b="1" kern="1200" dirty="0" smtClean="0">
                <a:solidFill>
                  <a:schemeClr val="bg1"/>
                </a:solidFill>
              </a:rPr>
              <a:t>client attacks</a:t>
            </a:r>
          </a:p>
          <a:p>
            <a:pPr lvl="0" algn="ctr" defTabSz="800100" rtl="0">
              <a:lnSpc>
                <a:spcPct val="90000"/>
              </a:lnSpc>
              <a:spcBef>
                <a:spcPct val="0"/>
              </a:spcBef>
              <a:spcAft>
                <a:spcPct val="35000"/>
              </a:spcAft>
            </a:pPr>
            <a:r>
              <a:rPr lang="en-US" sz="1600" b="1" kern="1200" dirty="0" smtClean="0">
                <a:solidFill>
                  <a:schemeClr val="tx1"/>
                </a:solidFill>
              </a:rPr>
              <a:t>adversary attempts to achieve user authentication without access to the remote host or the intervening communications path</a:t>
            </a:r>
            <a:endParaRPr lang="en-US" sz="1600" kern="1200" dirty="0"/>
          </a:p>
        </p:txBody>
      </p:sp>
      <p:sp>
        <p:nvSpPr>
          <p:cNvPr id="9" name="Freeform 8"/>
          <p:cNvSpPr/>
          <p:nvPr/>
        </p:nvSpPr>
        <p:spPr>
          <a:xfrm>
            <a:off x="755576" y="3679621"/>
            <a:ext cx="2747358" cy="2629699"/>
          </a:xfrm>
          <a:custGeom>
            <a:avLst/>
            <a:gdLst>
              <a:gd name="connsiteX0" fmla="*/ 0 w 2747358"/>
              <a:gd name="connsiteY0" fmla="*/ 1314850 h 2629699"/>
              <a:gd name="connsiteX1" fmla="*/ 1373679 w 2747358"/>
              <a:gd name="connsiteY1" fmla="*/ 0 h 2629699"/>
              <a:gd name="connsiteX2" fmla="*/ 2747358 w 2747358"/>
              <a:gd name="connsiteY2" fmla="*/ 1314850 h 2629699"/>
              <a:gd name="connsiteX3" fmla="*/ 1373679 w 2747358"/>
              <a:gd name="connsiteY3" fmla="*/ 2629700 h 2629699"/>
              <a:gd name="connsiteX4" fmla="*/ 0 w 2747358"/>
              <a:gd name="connsiteY4" fmla="*/ 1314850 h 2629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7358" h="2629699">
                <a:moveTo>
                  <a:pt x="0" y="1314850"/>
                </a:moveTo>
                <a:cubicBezTo>
                  <a:pt x="0" y="588678"/>
                  <a:pt x="615017" y="0"/>
                  <a:pt x="1373679" y="0"/>
                </a:cubicBezTo>
                <a:cubicBezTo>
                  <a:pt x="2132341" y="0"/>
                  <a:pt x="2747358" y="588678"/>
                  <a:pt x="2747358" y="1314850"/>
                </a:cubicBezTo>
                <a:cubicBezTo>
                  <a:pt x="2747358" y="2041022"/>
                  <a:pt x="2132341" y="2629700"/>
                  <a:pt x="1373679" y="2629700"/>
                </a:cubicBezTo>
                <a:cubicBezTo>
                  <a:pt x="615017" y="2629700"/>
                  <a:pt x="0" y="2041022"/>
                  <a:pt x="0" y="1314850"/>
                </a:cubicBezTo>
                <a:close/>
              </a:path>
            </a:pathLst>
          </a:custGeom>
        </p:spPr>
        <p:style>
          <a:lnRef idx="0">
            <a:schemeClr val="lt1">
              <a:hueOff val="0"/>
              <a:satOff val="0"/>
              <a:lumOff val="0"/>
              <a:alphaOff val="0"/>
            </a:schemeClr>
          </a:lnRef>
          <a:fillRef idx="3">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425201" tIns="407971" rIns="425201" bIns="407971" numCol="1" spcCol="1270" anchor="ctr" anchorCtr="0">
            <a:noAutofit/>
          </a:bodyPr>
          <a:lstStyle/>
          <a:p>
            <a:pPr lvl="0" algn="ctr" defTabSz="800100" rtl="0">
              <a:lnSpc>
                <a:spcPct val="90000"/>
              </a:lnSpc>
              <a:spcBef>
                <a:spcPct val="0"/>
              </a:spcBef>
              <a:spcAft>
                <a:spcPct val="35000"/>
              </a:spcAft>
            </a:pPr>
            <a:r>
              <a:rPr lang="en-US" sz="2000" b="1" kern="1200" dirty="0" smtClean="0">
                <a:solidFill>
                  <a:schemeClr val="bg1"/>
                </a:solidFill>
              </a:rPr>
              <a:t>Trojan horse                                  </a:t>
            </a:r>
            <a:r>
              <a:rPr lang="en-US" sz="1600" b="1" kern="1200" dirty="0" smtClean="0">
                <a:solidFill>
                  <a:schemeClr val="tx1"/>
                </a:solidFill>
              </a:rPr>
              <a:t>an application or physical device masquerades as an authentic application or device for the purpose of capturing a user password, passcode, or biometric</a:t>
            </a:r>
            <a:endParaRPr lang="en-US" sz="2000" b="1" kern="1200" dirty="0">
              <a:solidFill>
                <a:schemeClr val="bg1"/>
              </a:solidFill>
            </a:endParaRPr>
          </a:p>
        </p:txBody>
      </p:sp>
      <p:sp>
        <p:nvSpPr>
          <p:cNvPr id="10" name="Freeform 9"/>
          <p:cNvSpPr/>
          <p:nvPr/>
        </p:nvSpPr>
        <p:spPr>
          <a:xfrm>
            <a:off x="3021978" y="-111602"/>
            <a:ext cx="2774158" cy="2652828"/>
          </a:xfrm>
          <a:custGeom>
            <a:avLst/>
            <a:gdLst>
              <a:gd name="connsiteX0" fmla="*/ 0 w 2774158"/>
              <a:gd name="connsiteY0" fmla="*/ 1326414 h 2652828"/>
              <a:gd name="connsiteX1" fmla="*/ 1387079 w 2774158"/>
              <a:gd name="connsiteY1" fmla="*/ 0 h 2652828"/>
              <a:gd name="connsiteX2" fmla="*/ 2774158 w 2774158"/>
              <a:gd name="connsiteY2" fmla="*/ 1326414 h 2652828"/>
              <a:gd name="connsiteX3" fmla="*/ 1387079 w 2774158"/>
              <a:gd name="connsiteY3" fmla="*/ 2652828 h 2652828"/>
              <a:gd name="connsiteX4" fmla="*/ 0 w 2774158"/>
              <a:gd name="connsiteY4" fmla="*/ 1326414 h 2652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4158" h="2652828">
                <a:moveTo>
                  <a:pt x="0" y="1326414"/>
                </a:moveTo>
                <a:cubicBezTo>
                  <a:pt x="0" y="593856"/>
                  <a:pt x="621016" y="0"/>
                  <a:pt x="1387079" y="0"/>
                </a:cubicBezTo>
                <a:cubicBezTo>
                  <a:pt x="2153142" y="0"/>
                  <a:pt x="2774158" y="593856"/>
                  <a:pt x="2774158" y="1326414"/>
                </a:cubicBezTo>
                <a:cubicBezTo>
                  <a:pt x="2774158" y="2058972"/>
                  <a:pt x="2153142" y="2652828"/>
                  <a:pt x="1387079" y="2652828"/>
                </a:cubicBezTo>
                <a:cubicBezTo>
                  <a:pt x="621016" y="2652828"/>
                  <a:pt x="0" y="2058972"/>
                  <a:pt x="0" y="1326414"/>
                </a:cubicBezTo>
                <a:close/>
              </a:path>
            </a:pathLst>
          </a:custGeom>
        </p:spPr>
        <p:style>
          <a:lnRef idx="0">
            <a:schemeClr val="lt1">
              <a:hueOff val="0"/>
              <a:satOff val="0"/>
              <a:lumOff val="0"/>
              <a:alphaOff val="0"/>
            </a:schemeClr>
          </a:lnRef>
          <a:fillRef idx="3">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429126" tIns="411358" rIns="429126" bIns="411358" numCol="1" spcCol="1270" anchor="ctr" anchorCtr="0">
            <a:noAutofit/>
          </a:bodyPr>
          <a:lstStyle/>
          <a:p>
            <a:pPr lvl="0" algn="ctr" defTabSz="800100" rtl="0">
              <a:lnSpc>
                <a:spcPct val="90000"/>
              </a:lnSpc>
              <a:spcBef>
                <a:spcPct val="0"/>
              </a:spcBef>
              <a:spcAft>
                <a:spcPct val="35000"/>
              </a:spcAft>
            </a:pPr>
            <a:r>
              <a:rPr lang="en-US" sz="2000" b="1" kern="1200" dirty="0" smtClean="0">
                <a:solidFill>
                  <a:schemeClr val="bg1"/>
                </a:solidFill>
              </a:rPr>
              <a:t>denial-of-service                  </a:t>
            </a:r>
          </a:p>
          <a:p>
            <a:pPr lvl="0" algn="ctr" defTabSz="800100" rtl="0">
              <a:lnSpc>
                <a:spcPct val="90000"/>
              </a:lnSpc>
              <a:spcBef>
                <a:spcPct val="0"/>
              </a:spcBef>
              <a:spcAft>
                <a:spcPct val="35000"/>
              </a:spcAft>
            </a:pPr>
            <a:r>
              <a:rPr lang="en-US" sz="1600" b="1" kern="1200" dirty="0" smtClean="0">
                <a:solidFill>
                  <a:schemeClr val="tx1"/>
                </a:solidFill>
              </a:rPr>
              <a:t>attempts to disable a user authentication service by flooding the service with numerous authentication attempts</a:t>
            </a:r>
            <a:endParaRPr lang="en-US" sz="2000" b="1" kern="1200" dirty="0">
              <a:solidFill>
                <a:schemeClr val="bg1"/>
              </a:solidFill>
            </a:endParaRPr>
          </a:p>
        </p:txBody>
      </p:sp>
    </p:spTree>
    <p:extLst>
      <p:ext uri="{BB962C8B-B14F-4D97-AF65-F5344CB8AC3E}">
        <p14:creationId xmlns:p14="http://schemas.microsoft.com/office/powerpoint/2010/main" val="17678693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fltVal val="0"/>
                                          </p:val>
                                        </p:tav>
                                        <p:tav tm="100000">
                                          <p:val>
                                            <p:strVal val="#ppt_w"/>
                                          </p:val>
                                        </p:tav>
                                      </p:tavLst>
                                    </p:anim>
                                    <p:anim calcmode="lin" valueType="num">
                                      <p:cBhvr>
                                        <p:cTn id="36" dur="500" fill="hold"/>
                                        <p:tgtEl>
                                          <p:spTgt spid="9"/>
                                        </p:tgtEl>
                                        <p:attrNameLst>
                                          <p:attrName>ppt_h</p:attrName>
                                        </p:attrNameLst>
                                      </p:cBhvr>
                                      <p:tavLst>
                                        <p:tav tm="0">
                                          <p:val>
                                            <p:fltVal val="0"/>
                                          </p:val>
                                        </p:tav>
                                        <p:tav tm="100000">
                                          <p:val>
                                            <p:strVal val="#ppt_h"/>
                                          </p:val>
                                        </p:tav>
                                      </p:tavLst>
                                    </p:anim>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500" fill="hold"/>
                                        <p:tgtEl>
                                          <p:spTgt spid="10"/>
                                        </p:tgtEl>
                                        <p:attrNameLst>
                                          <p:attrName>ppt_w</p:attrName>
                                        </p:attrNameLst>
                                      </p:cBhvr>
                                      <p:tavLst>
                                        <p:tav tm="0">
                                          <p:val>
                                            <p:fltVal val="0"/>
                                          </p:val>
                                        </p:tav>
                                        <p:tav tm="100000">
                                          <p:val>
                                            <p:strVal val="#ppt_w"/>
                                          </p:val>
                                        </p:tav>
                                      </p:tavLst>
                                    </p:anim>
                                    <p:anim calcmode="lin" valueType="num">
                                      <p:cBhvr>
                                        <p:cTn id="43" dur="500" fill="hold"/>
                                        <p:tgtEl>
                                          <p:spTgt spid="10"/>
                                        </p:tgtEl>
                                        <p:attrNameLst>
                                          <p:attrName>ppt_h</p:attrName>
                                        </p:attrNameLst>
                                      </p:cBhvr>
                                      <p:tavLst>
                                        <p:tav tm="0">
                                          <p:val>
                                            <p:fltVal val="0"/>
                                          </p:val>
                                        </p:tav>
                                        <p:tav tm="100000">
                                          <p:val>
                                            <p:strVal val="#ppt_h"/>
                                          </p:val>
                                        </p:tav>
                                      </p:tavLst>
                                    </p:anim>
                                    <p:animEffect transition="in" filter="fade">
                                      <p:cBhvr>
                                        <p:cTn id="4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pdf"/>
          <p:cNvPicPr>
            <a:picLocks noChangeAspect="1"/>
          </p:cNvPicPr>
          <p:nvPr/>
        </p:nvPicPr>
        <p:blipFill rotWithShape="1">
          <a:blip r:embed="rId3">
            <a:extLst>
              <a:ext uri="{28A0092B-C50C-407E-A947-70E740481C1C}">
                <a14:useLocalDpi xmlns:a14="http://schemas.microsoft.com/office/drawing/2010/main" val="0"/>
              </a:ext>
            </a:extLst>
          </a:blip>
          <a:srcRect l="729" t="17852" r="-178" b="26590"/>
          <a:stretch/>
        </p:blipFill>
        <p:spPr>
          <a:xfrm>
            <a:off x="-190598" y="-1"/>
            <a:ext cx="9515126" cy="6891507"/>
          </a:xfrm>
          <a:prstGeom prst="rect">
            <a:avLst/>
          </a:prstGeom>
          <a:solidFill>
            <a:schemeClr val="accent5">
              <a:lumMod val="20000"/>
              <a:lumOff val="80000"/>
            </a:schemeClr>
          </a:solidFill>
        </p:spPr>
      </p:pic>
    </p:spTree>
    <p:extLst>
      <p:ext uri="{BB962C8B-B14F-4D97-AF65-F5344CB8AC3E}">
        <p14:creationId xmlns:p14="http://schemas.microsoft.com/office/powerpoint/2010/main" val="359850212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idx="4294967295"/>
          </p:nvPr>
        </p:nvSpPr>
        <p:spPr>
          <a:xfrm>
            <a:off x="5148064" y="1676400"/>
            <a:ext cx="3995936" cy="4876800"/>
          </a:xfrm>
        </p:spPr>
        <p:txBody>
          <a:bodyPr>
            <a:normAutofit fontScale="90000"/>
          </a:bodyPr>
          <a:lstStyle/>
          <a:p>
            <a:pPr>
              <a:defRPr/>
            </a:pPr>
            <a:r>
              <a:rPr kumimoji="1" lang="en-GB" sz="4400" dirty="0" smtClean="0">
                <a:solidFill>
                  <a:schemeClr val="accent1"/>
                </a:solidFill>
                <a:ea typeface="+mj-ea"/>
                <a:cs typeface="+mj-cs"/>
              </a:rPr>
              <a:t/>
            </a:r>
            <a:br>
              <a:rPr kumimoji="1" lang="en-GB" sz="4400" dirty="0" smtClean="0">
                <a:solidFill>
                  <a:schemeClr val="accent1"/>
                </a:solidFill>
                <a:ea typeface="+mj-ea"/>
                <a:cs typeface="+mj-cs"/>
              </a:rPr>
            </a:br>
            <a:r>
              <a:rPr kumimoji="1" lang="en-US" sz="3778" dirty="0" smtClean="0">
                <a:solidFill>
                  <a:schemeClr val="accent1"/>
                </a:solidFill>
              </a:rPr>
              <a:t>Potential Attacks, Susceptible Authenticators, </a:t>
            </a:r>
            <a:br>
              <a:rPr kumimoji="1" lang="en-US" sz="3778" dirty="0" smtClean="0">
                <a:solidFill>
                  <a:schemeClr val="accent1"/>
                </a:solidFill>
              </a:rPr>
            </a:br>
            <a:r>
              <a:rPr kumimoji="1" lang="en-US" sz="3778" dirty="0" smtClean="0">
                <a:solidFill>
                  <a:schemeClr val="accent1"/>
                </a:solidFill>
              </a:rPr>
              <a:t>and Typical Defenses</a:t>
            </a:r>
            <a:r>
              <a:rPr kumimoji="1" lang="en-US" sz="4400" dirty="0" smtClean="0">
                <a:solidFill>
                  <a:schemeClr val="accent1"/>
                </a:solidFill>
              </a:rPr>
              <a:t/>
            </a:r>
            <a:br>
              <a:rPr kumimoji="1" lang="en-US" sz="4400" dirty="0" smtClean="0">
                <a:solidFill>
                  <a:schemeClr val="accent1"/>
                </a:solidFill>
              </a:rPr>
            </a:br>
            <a:r>
              <a:rPr lang="en-US" sz="4400" dirty="0" smtClean="0"/>
              <a:t/>
            </a:r>
            <a:br>
              <a:rPr lang="en-US" sz="4400" dirty="0" smtClean="0"/>
            </a:br>
            <a:r>
              <a:rPr kumimoji="1" lang="en-GB" sz="4400" dirty="0" smtClean="0">
                <a:solidFill>
                  <a:schemeClr val="accent1"/>
                </a:solidFill>
                <a:ea typeface="+mj-ea"/>
                <a:cs typeface="+mj-cs"/>
              </a:rPr>
              <a:t/>
            </a:r>
            <a:br>
              <a:rPr kumimoji="1" lang="en-GB" sz="4400" dirty="0" smtClean="0">
                <a:solidFill>
                  <a:schemeClr val="accent1"/>
                </a:solidFill>
                <a:ea typeface="+mj-ea"/>
                <a:cs typeface="+mj-cs"/>
              </a:rPr>
            </a:br>
            <a:r>
              <a:rPr kumimoji="1" lang="en-GB" sz="4400" dirty="0" smtClean="0">
                <a:solidFill>
                  <a:schemeClr val="accent1"/>
                </a:solidFill>
                <a:ea typeface="+mj-ea"/>
                <a:cs typeface="+mj-cs"/>
              </a:rPr>
              <a:t/>
            </a:r>
            <a:br>
              <a:rPr kumimoji="1" lang="en-GB" sz="4400" dirty="0" smtClean="0">
                <a:solidFill>
                  <a:schemeClr val="accent1"/>
                </a:solidFill>
                <a:ea typeface="+mj-ea"/>
                <a:cs typeface="+mj-cs"/>
              </a:rPr>
            </a:br>
            <a:endParaRPr lang="en-US" sz="4200" dirty="0">
              <a:solidFill>
                <a:schemeClr val="accent1"/>
              </a:solidFill>
              <a:ea typeface="+mj-ea"/>
              <a:cs typeface="+mj-cs"/>
            </a:endParaRPr>
          </a:p>
        </p:txBody>
      </p:sp>
      <p:sp>
        <p:nvSpPr>
          <p:cNvPr id="84995" name="TextBox 7"/>
          <p:cNvSpPr txBox="1">
            <a:spLocks noChangeArrowheads="1"/>
          </p:cNvSpPr>
          <p:nvPr/>
        </p:nvSpPr>
        <p:spPr bwMode="auto">
          <a:xfrm>
            <a:off x="0" y="0"/>
            <a:ext cx="5257800" cy="369888"/>
          </a:xfrm>
          <a:prstGeom prst="rect">
            <a:avLst/>
          </a:prstGeom>
          <a:noFill/>
          <a:ln w="9525">
            <a:noFill/>
            <a:miter lim="800000"/>
            <a:headEnd/>
            <a:tailEnd/>
          </a:ln>
        </p:spPr>
        <p:txBody>
          <a:bodyPr>
            <a:prstTxWarp prst="textNoShape">
              <a:avLst/>
            </a:prstTxWarp>
            <a:spAutoFit/>
          </a:bodyPr>
          <a:lstStyle/>
          <a:p>
            <a:endParaRPr lang="en-US" dirty="0"/>
          </a:p>
        </p:txBody>
      </p:sp>
      <p:sp>
        <p:nvSpPr>
          <p:cNvPr id="84996" name="TextBox 13"/>
          <p:cNvSpPr txBox="1">
            <a:spLocks noChangeArrowheads="1"/>
          </p:cNvSpPr>
          <p:nvPr/>
        </p:nvSpPr>
        <p:spPr bwMode="auto">
          <a:xfrm>
            <a:off x="449263" y="5824538"/>
            <a:ext cx="184150" cy="368300"/>
          </a:xfrm>
          <a:prstGeom prst="rect">
            <a:avLst/>
          </a:prstGeom>
          <a:noFill/>
          <a:ln w="9525">
            <a:noFill/>
            <a:miter lim="800000"/>
            <a:headEnd/>
            <a:tailEnd/>
          </a:ln>
        </p:spPr>
        <p:txBody>
          <a:bodyPr wrap="none">
            <a:prstTxWarp prst="textNoShape">
              <a:avLst/>
            </a:prstTxWarp>
            <a:spAutoFit/>
          </a:bodyPr>
          <a:lstStyle/>
          <a:p>
            <a:endParaRPr lang="en-US" dirty="0"/>
          </a:p>
        </p:txBody>
      </p:sp>
      <p:sp>
        <p:nvSpPr>
          <p:cNvPr id="84997" name="TextBox 35"/>
          <p:cNvSpPr txBox="1">
            <a:spLocks noChangeArrowheads="1"/>
          </p:cNvSpPr>
          <p:nvPr/>
        </p:nvSpPr>
        <p:spPr bwMode="auto">
          <a:xfrm>
            <a:off x="457200" y="533400"/>
            <a:ext cx="4343400" cy="369888"/>
          </a:xfrm>
          <a:prstGeom prst="rect">
            <a:avLst/>
          </a:prstGeom>
          <a:noFill/>
          <a:ln w="9525">
            <a:noFill/>
            <a:miter lim="800000"/>
            <a:headEnd/>
            <a:tailEnd/>
          </a:ln>
        </p:spPr>
        <p:txBody>
          <a:bodyPr>
            <a:prstTxWarp prst="textNoShape">
              <a:avLst/>
            </a:prstTxWarp>
            <a:spAutoFit/>
          </a:bodyPr>
          <a:lstStyle/>
          <a:p>
            <a:endParaRPr lang="en-US" dirty="0"/>
          </a:p>
        </p:txBody>
      </p:sp>
      <p:pic>
        <p:nvPicPr>
          <p:cNvPr id="84998" name="Picture 45"/>
          <p:cNvPicPr>
            <a:picLocks noChangeAspect="1"/>
          </p:cNvPicPr>
          <p:nvPr/>
        </p:nvPicPr>
        <p:blipFill>
          <a:blip r:embed="rId3"/>
          <a:srcRect/>
          <a:stretch>
            <a:fillRect/>
          </a:stretch>
        </p:blipFill>
        <p:spPr bwMode="auto">
          <a:xfrm>
            <a:off x="0" y="-152400"/>
            <a:ext cx="6629400" cy="7132638"/>
          </a:xfrm>
          <a:prstGeom prst="rect">
            <a:avLst/>
          </a:prstGeom>
          <a:noFill/>
          <a:ln w="9525">
            <a:noFill/>
            <a:miter lim="800000"/>
            <a:headEnd/>
            <a:tailEnd/>
          </a:ln>
        </p:spPr>
      </p:pic>
    </p:spTree>
    <p:extLst>
      <p:ext uri="{BB962C8B-B14F-4D97-AF65-F5344CB8AC3E}">
        <p14:creationId xmlns:p14="http://schemas.microsoft.com/office/powerpoint/2010/main" val="1101302521"/>
      </p:ext>
    </p:extLst>
  </p:cSld>
  <p:clrMapOvr>
    <a:masterClrMapping/>
  </p:clrMapOvr>
  <p:transition spd="slow">
    <p:wipe dir="d"/>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3.pdf"/>
          <p:cNvPicPr>
            <a:picLocks noChangeAspect="1"/>
          </p:cNvPicPr>
          <p:nvPr/>
        </p:nvPicPr>
        <p:blipFill rotWithShape="1">
          <a:blip r:embed="rId3">
            <a:extLst>
              <a:ext uri="{28A0092B-C50C-407E-A947-70E740481C1C}">
                <a14:useLocalDpi xmlns:a14="http://schemas.microsoft.com/office/drawing/2010/main" val="0"/>
              </a:ext>
            </a:extLst>
          </a:blip>
          <a:srcRect l="970" t="9131" r="-4771" b="18920"/>
          <a:stretch/>
        </p:blipFill>
        <p:spPr>
          <a:xfrm>
            <a:off x="683568" y="116632"/>
            <a:ext cx="7326537" cy="6571749"/>
          </a:xfrm>
          <a:prstGeom prst="rect">
            <a:avLst/>
          </a:prstGeom>
          <a:noFill/>
          <a:ln>
            <a:noFill/>
          </a:ln>
        </p:spPr>
      </p:pic>
    </p:spTree>
    <p:extLst>
      <p:ext uri="{BB962C8B-B14F-4D97-AF65-F5344CB8AC3E}">
        <p14:creationId xmlns:p14="http://schemas.microsoft.com/office/powerpoint/2010/main" val="2000078901"/>
      </p:ext>
    </p:extLst>
  </p:cSld>
  <p:clrMapOvr>
    <a:masterClrMapping/>
  </p:clrMapOvr>
  <p:transition spd="slow">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orient="vert"/>
          </p:nvPr>
        </p:nvSpPr>
        <p:spPr/>
        <p:txBody>
          <a:bodyPr/>
          <a:lstStyle/>
          <a:p>
            <a:r>
              <a:rPr lang="en-US" smtClean="0"/>
              <a:t>Case Study: </a:t>
            </a:r>
            <a:br>
              <a:rPr lang="en-US" smtClean="0"/>
            </a:br>
            <a:r>
              <a:rPr lang="en-US" smtClean="0"/>
              <a:t>ATM Security Problems</a:t>
            </a:r>
            <a:endParaRPr lang="en-US" dirty="0"/>
          </a:p>
        </p:txBody>
      </p:sp>
      <p:sp>
        <p:nvSpPr>
          <p:cNvPr id="3" name="Vertical Text Placeholder 2"/>
          <p:cNvSpPr>
            <a:spLocks noGrp="1"/>
          </p:cNvSpPr>
          <p:nvPr>
            <p:ph type="body" orient="vert" idx="1"/>
          </p:nvPr>
        </p:nvSpPr>
        <p:spPr/>
        <p:txBody>
          <a:bodyPr/>
          <a:lstStyle/>
          <a:p>
            <a:endParaRPr lang="en-US" dirty="0"/>
          </a:p>
        </p:txBody>
      </p:sp>
      <p:pic>
        <p:nvPicPr>
          <p:cNvPr id="5" name="Picture 4" descr="fig3.13.pdf                                                    00ABB570  Mnementh                      BEAE7A2F:"/>
          <p:cNvPicPr>
            <a:picLocks noChangeAspect="1" noChangeArrowheads="1"/>
          </p:cNvPicPr>
          <p:nvPr/>
        </p:nvPicPr>
        <p:blipFill>
          <a:blip r:embed="rId3">
            <a:extLst>
              <a:ext uri="{28A0092B-C50C-407E-A947-70E740481C1C}">
                <a14:useLocalDpi xmlns:a14="http://schemas.microsoft.com/office/drawing/2010/main" val="0"/>
              </a:ext>
            </a:extLst>
          </a:blip>
          <a:srcRect l="4633" t="14319" r="4633" b="25056"/>
          <a:stretch>
            <a:fillRect/>
          </a:stretch>
        </p:blipFill>
        <p:spPr bwMode="auto">
          <a:xfrm>
            <a:off x="-252536" y="-27384"/>
            <a:ext cx="7963989" cy="6885384"/>
          </a:xfrm>
          <a:prstGeom prst="rect">
            <a:avLst/>
          </a:prstGeom>
          <a:noFill/>
          <a:extLst>
            <a:ext uri="{909E8E84-426E-40dd-AFC4-6F175D3DCCD1}">
              <a14:hiddenFill xmlns:a14="http://schemas.microsoft.com/office/drawing/2010/main" xmlns="">
                <a:solidFill>
                  <a:srgbClr val="FFFFFF">
                    <a:alpha val="70000"/>
                  </a:srgbClr>
                </a:solidFill>
              </a14:hiddenFill>
            </a:ext>
          </a:extLst>
        </p:spPr>
      </p:pic>
    </p:spTree>
    <p:extLst>
      <p:ext uri="{BB962C8B-B14F-4D97-AF65-F5344CB8AC3E}">
        <p14:creationId xmlns:p14="http://schemas.microsoft.com/office/powerpoint/2010/main" val="2173809457"/>
      </p:ext>
    </p:extLst>
  </p:cSld>
  <p:clrMapOvr>
    <a:masterClrMapping/>
  </p:clrMapOvr>
  <p:transition spd="slow">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107504" y="-315416"/>
            <a:ext cx="8928992" cy="1368152"/>
          </a:xfrm>
        </p:spPr>
        <p:txBody>
          <a:bodyPr/>
          <a:lstStyle/>
          <a:p>
            <a:r>
              <a:rPr lang="en-US" dirty="0"/>
              <a:t>Summary</a:t>
            </a:r>
            <a:endParaRPr lang="en-AU" dirty="0"/>
          </a:p>
        </p:txBody>
      </p:sp>
      <p:sp>
        <p:nvSpPr>
          <p:cNvPr id="11" name="Content Placeholder 10"/>
          <p:cNvSpPr>
            <a:spLocks noGrp="1"/>
          </p:cNvSpPr>
          <p:nvPr>
            <p:ph sz="half" idx="2"/>
          </p:nvPr>
        </p:nvSpPr>
        <p:spPr>
          <a:xfrm>
            <a:off x="5118043" y="1720482"/>
            <a:ext cx="3990461" cy="5760640"/>
          </a:xfrm>
        </p:spPr>
        <p:txBody>
          <a:bodyPr>
            <a:normAutofit/>
          </a:bodyPr>
          <a:lstStyle/>
          <a:p>
            <a:pPr marL="342900" lvl="1" indent="-342900">
              <a:buFont typeface="Arial" pitchFamily="34" charset="0"/>
              <a:buChar char="•"/>
            </a:pPr>
            <a:r>
              <a:rPr lang="en-AU" sz="2400" dirty="0" smtClean="0"/>
              <a:t>Biometric authentication</a:t>
            </a:r>
          </a:p>
          <a:p>
            <a:pPr lvl="1"/>
            <a:r>
              <a:rPr lang="en-AU" dirty="0"/>
              <a:t>Physical characteristics used in biometric applications</a:t>
            </a:r>
          </a:p>
          <a:p>
            <a:pPr lvl="1"/>
            <a:r>
              <a:rPr lang="en-AU" dirty="0" smtClean="0"/>
              <a:t>Operation of a biometric authentication system</a:t>
            </a:r>
          </a:p>
          <a:p>
            <a:pPr lvl="1"/>
            <a:r>
              <a:rPr lang="en-AU" dirty="0" smtClean="0"/>
              <a:t>Biometric accuracy</a:t>
            </a:r>
            <a:endParaRPr lang="en-AU" dirty="0"/>
          </a:p>
          <a:p>
            <a:pPr marL="342900" lvl="1" indent="-342900">
              <a:buFont typeface="Arial" pitchFamily="34" charset="0"/>
              <a:buChar char="•"/>
            </a:pPr>
            <a:r>
              <a:rPr lang="en-AU" sz="2400" dirty="0" smtClean="0"/>
              <a:t>Remote user authentication</a:t>
            </a:r>
          </a:p>
          <a:p>
            <a:pPr lvl="1"/>
            <a:r>
              <a:rPr lang="en-AU" dirty="0" smtClean="0"/>
              <a:t>Password protocol</a:t>
            </a:r>
            <a:endParaRPr lang="en-AU" dirty="0"/>
          </a:p>
          <a:p>
            <a:pPr lvl="1"/>
            <a:r>
              <a:rPr lang="en-AU" dirty="0" smtClean="0"/>
              <a:t>Token protocol</a:t>
            </a:r>
          </a:p>
          <a:p>
            <a:pPr lvl="1"/>
            <a:r>
              <a:rPr lang="en-AU" dirty="0" smtClean="0"/>
              <a:t>Static biometric protocol</a:t>
            </a:r>
          </a:p>
          <a:p>
            <a:pPr lvl="1"/>
            <a:r>
              <a:rPr lang="en-AU" dirty="0" smtClean="0"/>
              <a:t>Dynamic biometric protocol</a:t>
            </a:r>
          </a:p>
          <a:p>
            <a:pPr marL="342900" lvl="1" indent="-342900">
              <a:buFont typeface="Arial" pitchFamily="34" charset="0"/>
              <a:buChar char="•"/>
            </a:pPr>
            <a:r>
              <a:rPr lang="en-AU" sz="2400" dirty="0"/>
              <a:t>Security issues for user authentication</a:t>
            </a:r>
          </a:p>
        </p:txBody>
      </p:sp>
      <p:sp>
        <p:nvSpPr>
          <p:cNvPr id="2" name="Content Placeholder 1"/>
          <p:cNvSpPr>
            <a:spLocks noGrp="1"/>
          </p:cNvSpPr>
          <p:nvPr>
            <p:ph sz="quarter" idx="4294967295"/>
          </p:nvPr>
        </p:nvSpPr>
        <p:spPr>
          <a:xfrm>
            <a:off x="35496" y="1728192"/>
            <a:ext cx="5174502" cy="5733256"/>
          </a:xfrm>
          <a:prstGeom prst="rect">
            <a:avLst/>
          </a:prstGeom>
        </p:spPr>
        <p:txBody>
          <a:bodyPr>
            <a:normAutofit fontScale="70000" lnSpcReduction="20000"/>
          </a:bodyPr>
          <a:lstStyle/>
          <a:p>
            <a:r>
              <a:rPr lang="en-US" dirty="0" smtClean="0"/>
              <a:t>Electronic user authentication principles</a:t>
            </a:r>
          </a:p>
          <a:p>
            <a:pPr lvl="1"/>
            <a:r>
              <a:rPr lang="en-US" dirty="0" smtClean="0"/>
              <a:t>A model for electronic user authentication</a:t>
            </a:r>
          </a:p>
          <a:p>
            <a:pPr lvl="1"/>
            <a:r>
              <a:rPr lang="en-US" dirty="0" smtClean="0"/>
              <a:t>Means of authentication</a:t>
            </a:r>
          </a:p>
          <a:p>
            <a:pPr lvl="1"/>
            <a:r>
              <a:rPr lang="en-US" dirty="0" smtClean="0"/>
              <a:t>Risk assessment for user authentication</a:t>
            </a:r>
          </a:p>
          <a:p>
            <a:r>
              <a:rPr lang="en-US" dirty="0" smtClean="0"/>
              <a:t>Password-based authentication </a:t>
            </a:r>
          </a:p>
          <a:p>
            <a:pPr lvl="1"/>
            <a:r>
              <a:rPr lang="en-US" dirty="0" smtClean="0"/>
              <a:t>The vulnerability of passwords</a:t>
            </a:r>
          </a:p>
          <a:p>
            <a:pPr lvl="1"/>
            <a:r>
              <a:rPr lang="en-US" dirty="0" smtClean="0"/>
              <a:t>The use of hashed passwords</a:t>
            </a:r>
          </a:p>
          <a:p>
            <a:pPr lvl="1"/>
            <a:r>
              <a:rPr lang="en-US" dirty="0" smtClean="0"/>
              <a:t>Password cracking of user-chosen passwords</a:t>
            </a:r>
          </a:p>
          <a:p>
            <a:pPr lvl="1"/>
            <a:r>
              <a:rPr lang="en-US" dirty="0" smtClean="0"/>
              <a:t>Password file access control</a:t>
            </a:r>
          </a:p>
          <a:p>
            <a:pPr lvl="1"/>
            <a:r>
              <a:rPr lang="en-US" dirty="0" smtClean="0"/>
              <a:t>Password selection strategies</a:t>
            </a:r>
          </a:p>
          <a:p>
            <a:r>
              <a:rPr lang="en-US" dirty="0" smtClean="0"/>
              <a:t>Token-based authentication</a:t>
            </a:r>
          </a:p>
          <a:p>
            <a:pPr lvl="1"/>
            <a:r>
              <a:rPr lang="en-US" dirty="0" smtClean="0"/>
              <a:t>Memory cards</a:t>
            </a:r>
          </a:p>
          <a:p>
            <a:pPr lvl="1"/>
            <a:r>
              <a:rPr lang="en-US" dirty="0" smtClean="0"/>
              <a:t>Smart cards</a:t>
            </a:r>
          </a:p>
          <a:p>
            <a:pPr lvl="1"/>
            <a:r>
              <a:rPr lang="en-US" dirty="0" smtClean="0"/>
              <a:t>Electronic identity cards</a:t>
            </a:r>
          </a:p>
        </p:txBody>
      </p:sp>
    </p:spTree>
    <p:extLst>
      <p:ext uri="{BB962C8B-B14F-4D97-AF65-F5344CB8AC3E}">
        <p14:creationId xmlns:p14="http://schemas.microsoft.com/office/powerpoint/2010/main" val="3926509765"/>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r>
              <a:rPr lang="en-US" smtClean="0"/>
              <a:t>Summary</a:t>
            </a:r>
            <a:endParaRPr lang="en-AU" dirty="0"/>
          </a:p>
        </p:txBody>
      </p:sp>
      <p:sp>
        <p:nvSpPr>
          <p:cNvPr id="205827" name="Rectangle 3"/>
          <p:cNvSpPr>
            <a:spLocks noGrp="1" noChangeArrowheads="1"/>
          </p:cNvSpPr>
          <p:nvPr>
            <p:ph sz="half" idx="1"/>
          </p:nvPr>
        </p:nvSpPr>
        <p:spPr>
          <a:xfrm>
            <a:off x="0" y="2057400"/>
            <a:ext cx="4860032" cy="4800599"/>
          </a:xfrm>
        </p:spPr>
        <p:txBody>
          <a:bodyPr/>
          <a:lstStyle/>
          <a:p>
            <a:r>
              <a:rPr lang="en-AU" dirty="0" smtClean="0"/>
              <a:t>means of authenticating a user’s identity</a:t>
            </a:r>
          </a:p>
          <a:p>
            <a:pPr lvl="1"/>
            <a:r>
              <a:rPr lang="en-AU" dirty="0" smtClean="0"/>
              <a:t>something the individual knows, possesses, is, does</a:t>
            </a:r>
          </a:p>
          <a:p>
            <a:r>
              <a:rPr lang="en-AU" dirty="0" smtClean="0"/>
              <a:t>vulnerability of passwords</a:t>
            </a:r>
          </a:p>
          <a:p>
            <a:pPr lvl="1"/>
            <a:r>
              <a:rPr lang="en-AU" dirty="0" smtClean="0"/>
              <a:t>offline dictionary attack</a:t>
            </a:r>
          </a:p>
          <a:p>
            <a:pPr lvl="1"/>
            <a:r>
              <a:rPr lang="en-AU" dirty="0" smtClean="0"/>
              <a:t>specific account attack</a:t>
            </a:r>
          </a:p>
          <a:p>
            <a:pPr lvl="1"/>
            <a:r>
              <a:rPr lang="en-AU" dirty="0" smtClean="0"/>
              <a:t>popular password attack</a:t>
            </a:r>
          </a:p>
          <a:p>
            <a:pPr lvl="1"/>
            <a:r>
              <a:rPr lang="en-AU" dirty="0" smtClean="0"/>
              <a:t>password guessing against single user</a:t>
            </a:r>
          </a:p>
          <a:p>
            <a:pPr lvl="1"/>
            <a:r>
              <a:rPr lang="en-AU" dirty="0" smtClean="0"/>
              <a:t>workstation hijacking</a:t>
            </a:r>
          </a:p>
          <a:p>
            <a:pPr lvl="1"/>
            <a:r>
              <a:rPr lang="en-AU" dirty="0" smtClean="0"/>
              <a:t>exploiting user mistakes</a:t>
            </a:r>
          </a:p>
          <a:p>
            <a:pPr lvl="1"/>
            <a:r>
              <a:rPr lang="en-AU" dirty="0" smtClean="0"/>
              <a:t>exploiting multiple password use</a:t>
            </a:r>
          </a:p>
          <a:p>
            <a:pPr lvl="1"/>
            <a:r>
              <a:rPr lang="en-AU" dirty="0" smtClean="0"/>
              <a:t>electronic monitoring</a:t>
            </a:r>
          </a:p>
          <a:p>
            <a:pPr lvl="1"/>
            <a:r>
              <a:rPr lang="en-AU" dirty="0" smtClean="0"/>
              <a:t>hashed password and salt value</a:t>
            </a:r>
          </a:p>
          <a:p>
            <a:pPr lvl="1"/>
            <a:r>
              <a:rPr lang="en-AU" dirty="0" smtClean="0"/>
              <a:t>password file access control</a:t>
            </a:r>
          </a:p>
        </p:txBody>
      </p:sp>
      <p:sp>
        <p:nvSpPr>
          <p:cNvPr id="11" name="Content Placeholder 10"/>
          <p:cNvSpPr>
            <a:spLocks noGrp="1"/>
          </p:cNvSpPr>
          <p:nvPr>
            <p:ph sz="half" idx="2"/>
          </p:nvPr>
        </p:nvSpPr>
        <p:spPr>
          <a:xfrm>
            <a:off x="4754880" y="1700808"/>
            <a:ext cx="4389120" cy="5085184"/>
          </a:xfrm>
        </p:spPr>
        <p:txBody>
          <a:bodyPr/>
          <a:lstStyle/>
          <a:p>
            <a:r>
              <a:rPr lang="en-AU" dirty="0" smtClean="0"/>
              <a:t>password selection strategies</a:t>
            </a:r>
          </a:p>
          <a:p>
            <a:pPr lvl="1"/>
            <a:r>
              <a:rPr lang="en-AU" dirty="0" smtClean="0"/>
              <a:t>user education</a:t>
            </a:r>
          </a:p>
          <a:p>
            <a:pPr lvl="1"/>
            <a:r>
              <a:rPr lang="en-AU" dirty="0" smtClean="0"/>
              <a:t>computer generated passwords</a:t>
            </a:r>
          </a:p>
          <a:p>
            <a:pPr lvl="1"/>
            <a:r>
              <a:rPr lang="en-AU" dirty="0" smtClean="0"/>
              <a:t>reactive password checking</a:t>
            </a:r>
          </a:p>
          <a:p>
            <a:pPr lvl="1"/>
            <a:r>
              <a:rPr lang="en-AU" dirty="0" smtClean="0"/>
              <a:t>proactive password checking</a:t>
            </a:r>
          </a:p>
          <a:p>
            <a:pPr lvl="1"/>
            <a:r>
              <a:rPr lang="en-AU" dirty="0" smtClean="0"/>
              <a:t>Bloom filter</a:t>
            </a:r>
          </a:p>
          <a:p>
            <a:r>
              <a:rPr lang="en-AU" dirty="0" smtClean="0"/>
              <a:t>token based authentication</a:t>
            </a:r>
          </a:p>
          <a:p>
            <a:pPr lvl="1"/>
            <a:r>
              <a:rPr lang="en-AU" dirty="0" smtClean="0"/>
              <a:t>memory cards</a:t>
            </a:r>
          </a:p>
          <a:p>
            <a:pPr lvl="1"/>
            <a:r>
              <a:rPr lang="en-AU" dirty="0" smtClean="0"/>
              <a:t>smart cards</a:t>
            </a:r>
          </a:p>
          <a:p>
            <a:r>
              <a:rPr lang="en-AU" dirty="0" smtClean="0"/>
              <a:t>biometric authentication</a:t>
            </a:r>
          </a:p>
          <a:p>
            <a:r>
              <a:rPr lang="en-AU" dirty="0" smtClean="0"/>
              <a:t>remote user authentication</a:t>
            </a:r>
          </a:p>
          <a:p>
            <a:pPr lvl="1"/>
            <a:r>
              <a:rPr lang="en-AU" dirty="0" smtClean="0"/>
              <a:t>password protocol</a:t>
            </a:r>
          </a:p>
          <a:p>
            <a:pPr lvl="1"/>
            <a:r>
              <a:rPr lang="en-AU" dirty="0" smtClean="0"/>
              <a:t>token protocol</a:t>
            </a:r>
          </a:p>
          <a:p>
            <a:pPr lvl="1"/>
            <a:r>
              <a:rPr lang="en-AU" dirty="0" smtClean="0"/>
              <a:t>static biometric protocol</a:t>
            </a:r>
          </a:p>
          <a:p>
            <a:pPr lvl="1"/>
            <a:r>
              <a:rPr lang="en-AU" dirty="0" smtClean="0"/>
              <a:t>dynamic biometric protocol</a:t>
            </a:r>
          </a:p>
        </p:txBody>
      </p:sp>
      <p:pic>
        <p:nvPicPr>
          <p:cNvPr id="6" name="Picture 5"/>
          <p:cNvPicPr>
            <a:picLocks noChangeAspect="1"/>
          </p:cNvPicPr>
          <p:nvPr/>
        </p:nvPicPr>
        <p:blipFill>
          <a:blip r:embed="rId3"/>
          <a:stretch>
            <a:fillRect/>
          </a:stretch>
        </p:blipFill>
        <p:spPr>
          <a:xfrm>
            <a:off x="228600" y="0"/>
            <a:ext cx="1934987" cy="1447800"/>
          </a:xfrm>
          <a:prstGeom prst="rect">
            <a:avLst/>
          </a:prstGeom>
          <a:effectLst>
            <a:softEdge rad="254000"/>
          </a:effectLst>
        </p:spPr>
      </p:pic>
      <p:pic>
        <p:nvPicPr>
          <p:cNvPr id="7" name="Picture 6"/>
          <p:cNvPicPr>
            <a:picLocks noChangeAspect="1"/>
          </p:cNvPicPr>
          <p:nvPr/>
        </p:nvPicPr>
        <p:blipFill>
          <a:blip r:embed="rId4"/>
          <a:stretch>
            <a:fillRect/>
          </a:stretch>
        </p:blipFill>
        <p:spPr>
          <a:xfrm>
            <a:off x="7524328" y="-52241"/>
            <a:ext cx="1447801" cy="1552282"/>
          </a:xfrm>
          <a:prstGeom prst="rect">
            <a:avLst/>
          </a:prstGeom>
          <a:scene3d>
            <a:camera prst="orthographicFront">
              <a:rot lat="0" lon="11699978" rev="0"/>
            </a:camera>
            <a:lightRig rig="threePt" dir="t"/>
          </a:scene3d>
        </p:spPr>
      </p:pic>
    </p:spTree>
    <p:extLst>
      <p:ext uri="{BB962C8B-B14F-4D97-AF65-F5344CB8AC3E}">
        <p14:creationId xmlns:p14="http://schemas.microsoft.com/office/powerpoint/2010/main" val="2002361486"/>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Risk Assessment for User Authentication</a:t>
            </a:r>
            <a:endParaRPr lang="en-US" sz="3200" dirty="0"/>
          </a:p>
        </p:txBody>
      </p:sp>
      <p:sp>
        <p:nvSpPr>
          <p:cNvPr id="3" name="Content Placeholder 2"/>
          <p:cNvSpPr>
            <a:spLocks noGrp="1"/>
          </p:cNvSpPr>
          <p:nvPr>
            <p:ph idx="1"/>
          </p:nvPr>
        </p:nvSpPr>
        <p:spPr>
          <a:xfrm>
            <a:off x="467544" y="2564904"/>
            <a:ext cx="2520280" cy="2869779"/>
          </a:xfrm>
        </p:spPr>
        <p:txBody>
          <a:bodyPr/>
          <a:lstStyle/>
          <a:p>
            <a:r>
              <a:rPr lang="en-US" dirty="0" smtClean="0"/>
              <a:t>There are three separate concepts:</a:t>
            </a:r>
          </a:p>
        </p:txBody>
      </p:sp>
      <p:graphicFrame>
        <p:nvGraphicFramePr>
          <p:cNvPr id="5" name="Diagram 4"/>
          <p:cNvGraphicFramePr/>
          <p:nvPr>
            <p:extLst/>
          </p:nvPr>
        </p:nvGraphicFramePr>
        <p:xfrm>
          <a:off x="2915816" y="2204864"/>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964521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Assurance Level</a:t>
            </a:r>
            <a:endParaRPr lang="en-US" dirty="0"/>
          </a:p>
        </p:txBody>
      </p:sp>
      <p:sp>
        <p:nvSpPr>
          <p:cNvPr id="6" name="Freeform 5"/>
          <p:cNvSpPr/>
          <p:nvPr/>
        </p:nvSpPr>
        <p:spPr>
          <a:xfrm>
            <a:off x="467555" y="1295400"/>
            <a:ext cx="2611933" cy="4830763"/>
          </a:xfrm>
          <a:custGeom>
            <a:avLst/>
            <a:gdLst>
              <a:gd name="connsiteX0" fmla="*/ 0 w 2611933"/>
              <a:gd name="connsiteY0" fmla="*/ 261193 h 4830763"/>
              <a:gd name="connsiteX1" fmla="*/ 261193 w 2611933"/>
              <a:gd name="connsiteY1" fmla="*/ 0 h 4830763"/>
              <a:gd name="connsiteX2" fmla="*/ 2350740 w 2611933"/>
              <a:gd name="connsiteY2" fmla="*/ 0 h 4830763"/>
              <a:gd name="connsiteX3" fmla="*/ 2611933 w 2611933"/>
              <a:gd name="connsiteY3" fmla="*/ 261193 h 4830763"/>
              <a:gd name="connsiteX4" fmla="*/ 2611933 w 2611933"/>
              <a:gd name="connsiteY4" fmla="*/ 4569570 h 4830763"/>
              <a:gd name="connsiteX5" fmla="*/ 2350740 w 2611933"/>
              <a:gd name="connsiteY5" fmla="*/ 4830763 h 4830763"/>
              <a:gd name="connsiteX6" fmla="*/ 261193 w 2611933"/>
              <a:gd name="connsiteY6" fmla="*/ 4830763 h 4830763"/>
              <a:gd name="connsiteX7" fmla="*/ 0 w 2611933"/>
              <a:gd name="connsiteY7" fmla="*/ 4569570 h 4830763"/>
              <a:gd name="connsiteX8" fmla="*/ 0 w 2611933"/>
              <a:gd name="connsiteY8" fmla="*/ 261193 h 483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1933" h="4830763">
                <a:moveTo>
                  <a:pt x="0" y="261193"/>
                </a:moveTo>
                <a:cubicBezTo>
                  <a:pt x="0" y="116940"/>
                  <a:pt x="116940" y="0"/>
                  <a:pt x="261193" y="0"/>
                </a:cubicBezTo>
                <a:lnTo>
                  <a:pt x="2350740" y="0"/>
                </a:lnTo>
                <a:cubicBezTo>
                  <a:pt x="2494993" y="0"/>
                  <a:pt x="2611933" y="116940"/>
                  <a:pt x="2611933" y="261193"/>
                </a:cubicBezTo>
                <a:lnTo>
                  <a:pt x="2611933" y="4569570"/>
                </a:lnTo>
                <a:cubicBezTo>
                  <a:pt x="2611933" y="4713823"/>
                  <a:pt x="2494993" y="4830763"/>
                  <a:pt x="2350740" y="4830763"/>
                </a:cubicBezTo>
                <a:lnTo>
                  <a:pt x="261193" y="4830763"/>
                </a:lnTo>
                <a:cubicBezTo>
                  <a:pt x="116940" y="4830763"/>
                  <a:pt x="0" y="4713823"/>
                  <a:pt x="0" y="4569570"/>
                </a:cubicBezTo>
                <a:lnTo>
                  <a:pt x="0" y="261193"/>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2">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3434875" numCol="1" spcCol="1270" anchor="ctr" anchorCtr="0">
            <a:noAutofit/>
          </a:bodyPr>
          <a:lstStyle/>
          <a:p>
            <a:pPr lvl="0" algn="ctr" defTabSz="622300" rtl="0">
              <a:lnSpc>
                <a:spcPct val="140000"/>
              </a:lnSpc>
              <a:spcBef>
                <a:spcPct val="0"/>
              </a:spcBef>
              <a:spcAft>
                <a:spcPct val="35000"/>
              </a:spcAft>
            </a:pPr>
            <a:endParaRPr lang="en-US" sz="1400" kern="1200" baseline="0" dirty="0" smtClean="0">
              <a:latin typeface="+mj-lt"/>
            </a:endParaRPr>
          </a:p>
          <a:p>
            <a:pPr lvl="0" algn="ctr" defTabSz="622300" rtl="0">
              <a:lnSpc>
                <a:spcPct val="140000"/>
              </a:lnSpc>
              <a:spcBef>
                <a:spcPct val="0"/>
              </a:spcBef>
              <a:spcAft>
                <a:spcPct val="35000"/>
              </a:spcAft>
            </a:pPr>
            <a:endParaRPr lang="en-US" sz="1400" kern="1200" baseline="0" dirty="0" smtClean="0">
              <a:latin typeface="+mj-lt"/>
            </a:endParaRPr>
          </a:p>
          <a:p>
            <a:pPr lvl="0" algn="ctr" defTabSz="622300" rtl="0">
              <a:lnSpc>
                <a:spcPct val="140000"/>
              </a:lnSpc>
              <a:spcBef>
                <a:spcPct val="0"/>
              </a:spcBef>
              <a:spcAft>
                <a:spcPct val="35000"/>
              </a:spcAft>
            </a:pPr>
            <a:endParaRPr lang="en-US" sz="1400" kern="1200" baseline="0" dirty="0" smtClean="0">
              <a:latin typeface="+mj-lt"/>
            </a:endParaRPr>
          </a:p>
          <a:p>
            <a:pPr lvl="0" algn="ctr" defTabSz="622300" rtl="0">
              <a:lnSpc>
                <a:spcPct val="140000"/>
              </a:lnSpc>
              <a:spcBef>
                <a:spcPct val="0"/>
              </a:spcBef>
              <a:spcAft>
                <a:spcPct val="35000"/>
              </a:spcAft>
            </a:pPr>
            <a:endParaRPr lang="en-US" sz="2400" kern="1200" baseline="0" dirty="0" smtClean="0">
              <a:latin typeface="+mn-lt"/>
            </a:endParaRPr>
          </a:p>
          <a:p>
            <a:pPr lvl="0" algn="ctr" defTabSz="622300" rtl="0">
              <a:lnSpc>
                <a:spcPct val="140000"/>
              </a:lnSpc>
              <a:spcBef>
                <a:spcPct val="0"/>
              </a:spcBef>
              <a:spcAft>
                <a:spcPct val="35000"/>
              </a:spcAft>
            </a:pPr>
            <a:endParaRPr lang="en-US" sz="2400" kern="1200" baseline="0" dirty="0" smtClean="0">
              <a:latin typeface="+mn-lt"/>
            </a:endParaRPr>
          </a:p>
          <a:p>
            <a:pPr lvl="0" algn="ctr" defTabSz="622300" rtl="0">
              <a:lnSpc>
                <a:spcPct val="140000"/>
              </a:lnSpc>
              <a:spcBef>
                <a:spcPct val="0"/>
              </a:spcBef>
              <a:spcAft>
                <a:spcPct val="35000"/>
              </a:spcAft>
            </a:pPr>
            <a:endParaRPr lang="en-US" sz="2400" kern="1200" baseline="0" dirty="0" smtClean="0">
              <a:latin typeface="+mn-lt"/>
            </a:endParaRPr>
          </a:p>
          <a:p>
            <a:pPr lvl="0" algn="ctr" defTabSz="622300" rtl="0">
              <a:lnSpc>
                <a:spcPct val="140000"/>
              </a:lnSpc>
              <a:spcBef>
                <a:spcPct val="0"/>
              </a:spcBef>
              <a:spcAft>
                <a:spcPct val="35000"/>
              </a:spcAft>
            </a:pPr>
            <a:endParaRPr lang="en-US" sz="2400" kern="1200" baseline="0" dirty="0" smtClean="0">
              <a:latin typeface="+mn-lt"/>
            </a:endParaRPr>
          </a:p>
          <a:p>
            <a:pPr lvl="0" algn="ctr" defTabSz="622300" rtl="0">
              <a:lnSpc>
                <a:spcPct val="90000"/>
              </a:lnSpc>
              <a:spcBef>
                <a:spcPct val="0"/>
              </a:spcBef>
              <a:spcAft>
                <a:spcPct val="35000"/>
              </a:spcAft>
            </a:pPr>
            <a:r>
              <a:rPr lang="en-US" sz="2400" kern="1200" baseline="0" dirty="0" smtClean="0">
                <a:latin typeface="+mn-lt"/>
              </a:rPr>
              <a:t>Describes an organization’s degree of certainty that a user has presented a credential that refers to his or her identity</a:t>
            </a:r>
            <a:endParaRPr lang="en-US" sz="2400" kern="1200" baseline="0" dirty="0">
              <a:latin typeface="+mn-lt"/>
            </a:endParaRPr>
          </a:p>
        </p:txBody>
      </p:sp>
      <p:sp>
        <p:nvSpPr>
          <p:cNvPr id="7" name="Freeform 6"/>
          <p:cNvSpPr/>
          <p:nvPr/>
        </p:nvSpPr>
        <p:spPr>
          <a:xfrm>
            <a:off x="3266033" y="1295400"/>
            <a:ext cx="2611933" cy="4830763"/>
          </a:xfrm>
          <a:custGeom>
            <a:avLst/>
            <a:gdLst>
              <a:gd name="connsiteX0" fmla="*/ 0 w 2611933"/>
              <a:gd name="connsiteY0" fmla="*/ 261193 h 4830763"/>
              <a:gd name="connsiteX1" fmla="*/ 261193 w 2611933"/>
              <a:gd name="connsiteY1" fmla="*/ 0 h 4830763"/>
              <a:gd name="connsiteX2" fmla="*/ 2350740 w 2611933"/>
              <a:gd name="connsiteY2" fmla="*/ 0 h 4830763"/>
              <a:gd name="connsiteX3" fmla="*/ 2611933 w 2611933"/>
              <a:gd name="connsiteY3" fmla="*/ 261193 h 4830763"/>
              <a:gd name="connsiteX4" fmla="*/ 2611933 w 2611933"/>
              <a:gd name="connsiteY4" fmla="*/ 4569570 h 4830763"/>
              <a:gd name="connsiteX5" fmla="*/ 2350740 w 2611933"/>
              <a:gd name="connsiteY5" fmla="*/ 4830763 h 4830763"/>
              <a:gd name="connsiteX6" fmla="*/ 261193 w 2611933"/>
              <a:gd name="connsiteY6" fmla="*/ 4830763 h 4830763"/>
              <a:gd name="connsiteX7" fmla="*/ 0 w 2611933"/>
              <a:gd name="connsiteY7" fmla="*/ 4569570 h 4830763"/>
              <a:gd name="connsiteX8" fmla="*/ 0 w 2611933"/>
              <a:gd name="connsiteY8" fmla="*/ 261193 h 483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1933" h="4830763">
                <a:moveTo>
                  <a:pt x="0" y="261193"/>
                </a:moveTo>
                <a:cubicBezTo>
                  <a:pt x="0" y="116940"/>
                  <a:pt x="116940" y="0"/>
                  <a:pt x="261193" y="0"/>
                </a:cubicBezTo>
                <a:lnTo>
                  <a:pt x="2350740" y="0"/>
                </a:lnTo>
                <a:cubicBezTo>
                  <a:pt x="2494993" y="0"/>
                  <a:pt x="2611933" y="116940"/>
                  <a:pt x="2611933" y="261193"/>
                </a:cubicBezTo>
                <a:lnTo>
                  <a:pt x="2611933" y="4569570"/>
                </a:lnTo>
                <a:cubicBezTo>
                  <a:pt x="2611933" y="4713823"/>
                  <a:pt x="2494993" y="4830763"/>
                  <a:pt x="2350740" y="4830763"/>
                </a:cubicBezTo>
                <a:lnTo>
                  <a:pt x="261193" y="4830763"/>
                </a:lnTo>
                <a:cubicBezTo>
                  <a:pt x="116940" y="4830763"/>
                  <a:pt x="0" y="4713823"/>
                  <a:pt x="0" y="4569570"/>
                </a:cubicBezTo>
                <a:lnTo>
                  <a:pt x="0" y="261193"/>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2">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3472975" numCol="1" spcCol="1270" anchor="ctr" anchorCtr="0">
            <a:noAutofit/>
          </a:bodyPr>
          <a:lstStyle/>
          <a:p>
            <a:pPr lvl="0" algn="ctr" defTabSz="1066800" rtl="0">
              <a:lnSpc>
                <a:spcPct val="90000"/>
              </a:lnSpc>
              <a:spcBef>
                <a:spcPct val="0"/>
              </a:spcBef>
              <a:spcAft>
                <a:spcPct val="35000"/>
              </a:spcAft>
            </a:pPr>
            <a:r>
              <a:rPr lang="en-US" sz="2400" kern="1200" dirty="0" smtClean="0"/>
              <a:t>More specifically is defined as:</a:t>
            </a:r>
            <a:endParaRPr lang="en-US" sz="2400" kern="1200" dirty="0"/>
          </a:p>
        </p:txBody>
      </p:sp>
      <p:sp>
        <p:nvSpPr>
          <p:cNvPr id="8" name="Freeform 7"/>
          <p:cNvSpPr/>
          <p:nvPr/>
        </p:nvSpPr>
        <p:spPr>
          <a:xfrm>
            <a:off x="3527226" y="2746044"/>
            <a:ext cx="2089546" cy="1456541"/>
          </a:xfrm>
          <a:custGeom>
            <a:avLst/>
            <a:gdLst>
              <a:gd name="connsiteX0" fmla="*/ 0 w 2089546"/>
              <a:gd name="connsiteY0" fmla="*/ 145654 h 1456541"/>
              <a:gd name="connsiteX1" fmla="*/ 145654 w 2089546"/>
              <a:gd name="connsiteY1" fmla="*/ 0 h 1456541"/>
              <a:gd name="connsiteX2" fmla="*/ 1943892 w 2089546"/>
              <a:gd name="connsiteY2" fmla="*/ 0 h 1456541"/>
              <a:gd name="connsiteX3" fmla="*/ 2089546 w 2089546"/>
              <a:gd name="connsiteY3" fmla="*/ 145654 h 1456541"/>
              <a:gd name="connsiteX4" fmla="*/ 2089546 w 2089546"/>
              <a:gd name="connsiteY4" fmla="*/ 1310887 h 1456541"/>
              <a:gd name="connsiteX5" fmla="*/ 1943892 w 2089546"/>
              <a:gd name="connsiteY5" fmla="*/ 1456541 h 1456541"/>
              <a:gd name="connsiteX6" fmla="*/ 145654 w 2089546"/>
              <a:gd name="connsiteY6" fmla="*/ 1456541 h 1456541"/>
              <a:gd name="connsiteX7" fmla="*/ 0 w 2089546"/>
              <a:gd name="connsiteY7" fmla="*/ 1310887 h 1456541"/>
              <a:gd name="connsiteX8" fmla="*/ 0 w 2089546"/>
              <a:gd name="connsiteY8" fmla="*/ 145654 h 1456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9546" h="1456541">
                <a:moveTo>
                  <a:pt x="0" y="145654"/>
                </a:moveTo>
                <a:cubicBezTo>
                  <a:pt x="0" y="65212"/>
                  <a:pt x="65212" y="0"/>
                  <a:pt x="145654" y="0"/>
                </a:cubicBezTo>
                <a:lnTo>
                  <a:pt x="1943892" y="0"/>
                </a:lnTo>
                <a:cubicBezTo>
                  <a:pt x="2024334" y="0"/>
                  <a:pt x="2089546" y="65212"/>
                  <a:pt x="2089546" y="145654"/>
                </a:cubicBezTo>
                <a:lnTo>
                  <a:pt x="2089546" y="1310887"/>
                </a:lnTo>
                <a:cubicBezTo>
                  <a:pt x="2089546" y="1391329"/>
                  <a:pt x="2024334" y="1456541"/>
                  <a:pt x="1943892" y="1456541"/>
                </a:cubicBezTo>
                <a:lnTo>
                  <a:pt x="145654" y="1456541"/>
                </a:lnTo>
                <a:cubicBezTo>
                  <a:pt x="65212" y="1456541"/>
                  <a:pt x="0" y="1391329"/>
                  <a:pt x="0" y="1310887"/>
                </a:cubicBezTo>
                <a:lnTo>
                  <a:pt x="0" y="145654"/>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78221" tIns="69331" rIns="78221" bIns="69331" numCol="1" spcCol="1270" anchor="ctr" anchorCtr="0">
            <a:noAutofit/>
          </a:bodyPr>
          <a:lstStyle/>
          <a:p>
            <a:pPr lvl="0" algn="ctr" defTabSz="622300" rtl="0">
              <a:lnSpc>
                <a:spcPct val="90000"/>
              </a:lnSpc>
              <a:spcBef>
                <a:spcPct val="0"/>
              </a:spcBef>
              <a:spcAft>
                <a:spcPct val="35000"/>
              </a:spcAft>
            </a:pPr>
            <a:r>
              <a:rPr lang="en-US" sz="1400" kern="1200" smtClean="0"/>
              <a:t>The degree of confidence in the vetting process used to establish the identity of the individual to whom the credential was issued</a:t>
            </a:r>
            <a:endParaRPr lang="en-US" sz="1400" kern="1200"/>
          </a:p>
        </p:txBody>
      </p:sp>
      <p:sp>
        <p:nvSpPr>
          <p:cNvPr id="9" name="Freeform 8"/>
          <p:cNvSpPr/>
          <p:nvPr/>
        </p:nvSpPr>
        <p:spPr>
          <a:xfrm>
            <a:off x="3527226" y="4426668"/>
            <a:ext cx="2089546" cy="1456541"/>
          </a:xfrm>
          <a:custGeom>
            <a:avLst/>
            <a:gdLst>
              <a:gd name="connsiteX0" fmla="*/ 0 w 2089546"/>
              <a:gd name="connsiteY0" fmla="*/ 145654 h 1456541"/>
              <a:gd name="connsiteX1" fmla="*/ 145654 w 2089546"/>
              <a:gd name="connsiteY1" fmla="*/ 0 h 1456541"/>
              <a:gd name="connsiteX2" fmla="*/ 1943892 w 2089546"/>
              <a:gd name="connsiteY2" fmla="*/ 0 h 1456541"/>
              <a:gd name="connsiteX3" fmla="*/ 2089546 w 2089546"/>
              <a:gd name="connsiteY3" fmla="*/ 145654 h 1456541"/>
              <a:gd name="connsiteX4" fmla="*/ 2089546 w 2089546"/>
              <a:gd name="connsiteY4" fmla="*/ 1310887 h 1456541"/>
              <a:gd name="connsiteX5" fmla="*/ 1943892 w 2089546"/>
              <a:gd name="connsiteY5" fmla="*/ 1456541 h 1456541"/>
              <a:gd name="connsiteX6" fmla="*/ 145654 w 2089546"/>
              <a:gd name="connsiteY6" fmla="*/ 1456541 h 1456541"/>
              <a:gd name="connsiteX7" fmla="*/ 0 w 2089546"/>
              <a:gd name="connsiteY7" fmla="*/ 1310887 h 1456541"/>
              <a:gd name="connsiteX8" fmla="*/ 0 w 2089546"/>
              <a:gd name="connsiteY8" fmla="*/ 145654 h 1456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9546" h="1456541">
                <a:moveTo>
                  <a:pt x="0" y="145654"/>
                </a:moveTo>
                <a:cubicBezTo>
                  <a:pt x="0" y="65212"/>
                  <a:pt x="65212" y="0"/>
                  <a:pt x="145654" y="0"/>
                </a:cubicBezTo>
                <a:lnTo>
                  <a:pt x="1943892" y="0"/>
                </a:lnTo>
                <a:cubicBezTo>
                  <a:pt x="2024334" y="0"/>
                  <a:pt x="2089546" y="65212"/>
                  <a:pt x="2089546" y="145654"/>
                </a:cubicBezTo>
                <a:lnTo>
                  <a:pt x="2089546" y="1310887"/>
                </a:lnTo>
                <a:cubicBezTo>
                  <a:pt x="2089546" y="1391329"/>
                  <a:pt x="2024334" y="1456541"/>
                  <a:pt x="1943892" y="1456541"/>
                </a:cubicBezTo>
                <a:lnTo>
                  <a:pt x="145654" y="1456541"/>
                </a:lnTo>
                <a:cubicBezTo>
                  <a:pt x="65212" y="1456541"/>
                  <a:pt x="0" y="1391329"/>
                  <a:pt x="0" y="1310887"/>
                </a:cubicBezTo>
                <a:lnTo>
                  <a:pt x="0" y="145654"/>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78221" tIns="69331" rIns="78221" bIns="69331" numCol="1" spcCol="1270" anchor="ctr" anchorCtr="0">
            <a:noAutofit/>
          </a:bodyPr>
          <a:lstStyle/>
          <a:p>
            <a:pPr lvl="0" algn="ctr" defTabSz="622300" rtl="0">
              <a:lnSpc>
                <a:spcPct val="90000"/>
              </a:lnSpc>
              <a:spcBef>
                <a:spcPct val="0"/>
              </a:spcBef>
              <a:spcAft>
                <a:spcPct val="35000"/>
              </a:spcAft>
            </a:pPr>
            <a:r>
              <a:rPr lang="en-US" sz="1400" kern="1200" smtClean="0"/>
              <a:t>The degree of confidence that the individual who uses the credential is the individual to whom the credential was issued</a:t>
            </a:r>
            <a:endParaRPr lang="en-US" sz="1400" kern="1200"/>
          </a:p>
        </p:txBody>
      </p:sp>
      <p:sp>
        <p:nvSpPr>
          <p:cNvPr id="10" name="Freeform 9"/>
          <p:cNvSpPr/>
          <p:nvPr/>
        </p:nvSpPr>
        <p:spPr>
          <a:xfrm>
            <a:off x="6073861" y="1295400"/>
            <a:ext cx="2611933" cy="4830763"/>
          </a:xfrm>
          <a:custGeom>
            <a:avLst/>
            <a:gdLst>
              <a:gd name="connsiteX0" fmla="*/ 0 w 2611933"/>
              <a:gd name="connsiteY0" fmla="*/ 261193 h 4830763"/>
              <a:gd name="connsiteX1" fmla="*/ 261193 w 2611933"/>
              <a:gd name="connsiteY1" fmla="*/ 0 h 4830763"/>
              <a:gd name="connsiteX2" fmla="*/ 2350740 w 2611933"/>
              <a:gd name="connsiteY2" fmla="*/ 0 h 4830763"/>
              <a:gd name="connsiteX3" fmla="*/ 2611933 w 2611933"/>
              <a:gd name="connsiteY3" fmla="*/ 261193 h 4830763"/>
              <a:gd name="connsiteX4" fmla="*/ 2611933 w 2611933"/>
              <a:gd name="connsiteY4" fmla="*/ 4569570 h 4830763"/>
              <a:gd name="connsiteX5" fmla="*/ 2350740 w 2611933"/>
              <a:gd name="connsiteY5" fmla="*/ 4830763 h 4830763"/>
              <a:gd name="connsiteX6" fmla="*/ 261193 w 2611933"/>
              <a:gd name="connsiteY6" fmla="*/ 4830763 h 4830763"/>
              <a:gd name="connsiteX7" fmla="*/ 0 w 2611933"/>
              <a:gd name="connsiteY7" fmla="*/ 4569570 h 4830763"/>
              <a:gd name="connsiteX8" fmla="*/ 0 w 2611933"/>
              <a:gd name="connsiteY8" fmla="*/ 261193 h 483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1933" h="4830763">
                <a:moveTo>
                  <a:pt x="0" y="261193"/>
                </a:moveTo>
                <a:cubicBezTo>
                  <a:pt x="0" y="116940"/>
                  <a:pt x="116940" y="0"/>
                  <a:pt x="261193" y="0"/>
                </a:cubicBezTo>
                <a:lnTo>
                  <a:pt x="2350740" y="0"/>
                </a:lnTo>
                <a:cubicBezTo>
                  <a:pt x="2494993" y="0"/>
                  <a:pt x="2611933" y="116940"/>
                  <a:pt x="2611933" y="261193"/>
                </a:cubicBezTo>
                <a:lnTo>
                  <a:pt x="2611933" y="4569570"/>
                </a:lnTo>
                <a:cubicBezTo>
                  <a:pt x="2611933" y="4713823"/>
                  <a:pt x="2494993" y="4830763"/>
                  <a:pt x="2350740" y="4830763"/>
                </a:cubicBezTo>
                <a:lnTo>
                  <a:pt x="261193" y="4830763"/>
                </a:lnTo>
                <a:cubicBezTo>
                  <a:pt x="116940" y="4830763"/>
                  <a:pt x="0" y="4713823"/>
                  <a:pt x="0" y="4569570"/>
                </a:cubicBezTo>
                <a:lnTo>
                  <a:pt x="0" y="261193"/>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2">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06680" bIns="3488215" numCol="1" spcCol="1270" anchor="ctr" anchorCtr="0">
            <a:noAutofit/>
          </a:bodyPr>
          <a:lstStyle/>
          <a:p>
            <a:pPr lvl="0" algn="ctr" defTabSz="1244600" rtl="0">
              <a:lnSpc>
                <a:spcPct val="90000"/>
              </a:lnSpc>
              <a:spcBef>
                <a:spcPct val="0"/>
              </a:spcBef>
              <a:spcAft>
                <a:spcPct val="35000"/>
              </a:spcAft>
            </a:pPr>
            <a:r>
              <a:rPr lang="en-US" sz="2800" kern="1200" dirty="0" smtClean="0"/>
              <a:t>Four levels of assurance</a:t>
            </a:r>
            <a:endParaRPr lang="en-US" sz="2800" kern="1200" dirty="0"/>
          </a:p>
        </p:txBody>
      </p:sp>
      <p:sp>
        <p:nvSpPr>
          <p:cNvPr id="11" name="Freeform 10"/>
          <p:cNvSpPr/>
          <p:nvPr/>
        </p:nvSpPr>
        <p:spPr>
          <a:xfrm>
            <a:off x="6335055" y="2744746"/>
            <a:ext cx="2089546" cy="703739"/>
          </a:xfrm>
          <a:custGeom>
            <a:avLst/>
            <a:gdLst>
              <a:gd name="connsiteX0" fmla="*/ 0 w 2089546"/>
              <a:gd name="connsiteY0" fmla="*/ 70374 h 703739"/>
              <a:gd name="connsiteX1" fmla="*/ 70374 w 2089546"/>
              <a:gd name="connsiteY1" fmla="*/ 0 h 703739"/>
              <a:gd name="connsiteX2" fmla="*/ 2019172 w 2089546"/>
              <a:gd name="connsiteY2" fmla="*/ 0 h 703739"/>
              <a:gd name="connsiteX3" fmla="*/ 2089546 w 2089546"/>
              <a:gd name="connsiteY3" fmla="*/ 70374 h 703739"/>
              <a:gd name="connsiteX4" fmla="*/ 2089546 w 2089546"/>
              <a:gd name="connsiteY4" fmla="*/ 633365 h 703739"/>
              <a:gd name="connsiteX5" fmla="*/ 2019172 w 2089546"/>
              <a:gd name="connsiteY5" fmla="*/ 703739 h 703739"/>
              <a:gd name="connsiteX6" fmla="*/ 70374 w 2089546"/>
              <a:gd name="connsiteY6" fmla="*/ 703739 h 703739"/>
              <a:gd name="connsiteX7" fmla="*/ 0 w 2089546"/>
              <a:gd name="connsiteY7" fmla="*/ 633365 h 703739"/>
              <a:gd name="connsiteX8" fmla="*/ 0 w 2089546"/>
              <a:gd name="connsiteY8" fmla="*/ 70374 h 703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9546" h="703739">
                <a:moveTo>
                  <a:pt x="0" y="70374"/>
                </a:moveTo>
                <a:cubicBezTo>
                  <a:pt x="0" y="31508"/>
                  <a:pt x="31508" y="0"/>
                  <a:pt x="70374" y="0"/>
                </a:cubicBezTo>
                <a:lnTo>
                  <a:pt x="2019172" y="0"/>
                </a:lnTo>
                <a:cubicBezTo>
                  <a:pt x="2058038" y="0"/>
                  <a:pt x="2089546" y="31508"/>
                  <a:pt x="2089546" y="70374"/>
                </a:cubicBezTo>
                <a:lnTo>
                  <a:pt x="2089546" y="633365"/>
                </a:lnTo>
                <a:cubicBezTo>
                  <a:pt x="2089546" y="672231"/>
                  <a:pt x="2058038" y="703739"/>
                  <a:pt x="2019172" y="703739"/>
                </a:cubicBezTo>
                <a:lnTo>
                  <a:pt x="70374" y="703739"/>
                </a:lnTo>
                <a:cubicBezTo>
                  <a:pt x="31508" y="703739"/>
                  <a:pt x="0" y="672231"/>
                  <a:pt x="0" y="633365"/>
                </a:cubicBezTo>
                <a:lnTo>
                  <a:pt x="0" y="70374"/>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56172" tIns="47282" rIns="56172" bIns="47282" numCol="1" spcCol="1270" anchor="t" anchorCtr="0">
            <a:noAutofit/>
          </a:bodyPr>
          <a:lstStyle/>
          <a:p>
            <a:pPr lvl="0" algn="l" defTabSz="622300" rtl="0">
              <a:lnSpc>
                <a:spcPct val="90000"/>
              </a:lnSpc>
              <a:spcBef>
                <a:spcPct val="0"/>
              </a:spcBef>
              <a:spcAft>
                <a:spcPct val="35000"/>
              </a:spcAft>
            </a:pPr>
            <a:r>
              <a:rPr lang="en-US" sz="1400" kern="1200" smtClean="0"/>
              <a:t>Level 1</a:t>
            </a:r>
            <a:endParaRPr lang="en-US" sz="1400" kern="1200"/>
          </a:p>
          <a:p>
            <a:pPr marL="57150" lvl="1" indent="-57150" algn="l" defTabSz="488950" rtl="0">
              <a:lnSpc>
                <a:spcPct val="90000"/>
              </a:lnSpc>
              <a:spcBef>
                <a:spcPct val="0"/>
              </a:spcBef>
              <a:spcAft>
                <a:spcPct val="15000"/>
              </a:spcAft>
              <a:buChar char="••"/>
            </a:pPr>
            <a:r>
              <a:rPr lang="en-US" sz="1100" kern="1200" smtClean="0"/>
              <a:t>Little or no confidence in the asserted identity's validity</a:t>
            </a:r>
            <a:endParaRPr lang="en-US" sz="1100" kern="1200"/>
          </a:p>
        </p:txBody>
      </p:sp>
      <p:sp>
        <p:nvSpPr>
          <p:cNvPr id="12" name="Freeform 11"/>
          <p:cNvSpPr/>
          <p:nvPr/>
        </p:nvSpPr>
        <p:spPr>
          <a:xfrm>
            <a:off x="6335055" y="3556753"/>
            <a:ext cx="2089546" cy="703739"/>
          </a:xfrm>
          <a:custGeom>
            <a:avLst/>
            <a:gdLst>
              <a:gd name="connsiteX0" fmla="*/ 0 w 2089546"/>
              <a:gd name="connsiteY0" fmla="*/ 70374 h 703739"/>
              <a:gd name="connsiteX1" fmla="*/ 70374 w 2089546"/>
              <a:gd name="connsiteY1" fmla="*/ 0 h 703739"/>
              <a:gd name="connsiteX2" fmla="*/ 2019172 w 2089546"/>
              <a:gd name="connsiteY2" fmla="*/ 0 h 703739"/>
              <a:gd name="connsiteX3" fmla="*/ 2089546 w 2089546"/>
              <a:gd name="connsiteY3" fmla="*/ 70374 h 703739"/>
              <a:gd name="connsiteX4" fmla="*/ 2089546 w 2089546"/>
              <a:gd name="connsiteY4" fmla="*/ 633365 h 703739"/>
              <a:gd name="connsiteX5" fmla="*/ 2019172 w 2089546"/>
              <a:gd name="connsiteY5" fmla="*/ 703739 h 703739"/>
              <a:gd name="connsiteX6" fmla="*/ 70374 w 2089546"/>
              <a:gd name="connsiteY6" fmla="*/ 703739 h 703739"/>
              <a:gd name="connsiteX7" fmla="*/ 0 w 2089546"/>
              <a:gd name="connsiteY7" fmla="*/ 633365 h 703739"/>
              <a:gd name="connsiteX8" fmla="*/ 0 w 2089546"/>
              <a:gd name="connsiteY8" fmla="*/ 70374 h 703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9546" h="703739">
                <a:moveTo>
                  <a:pt x="0" y="70374"/>
                </a:moveTo>
                <a:cubicBezTo>
                  <a:pt x="0" y="31508"/>
                  <a:pt x="31508" y="0"/>
                  <a:pt x="70374" y="0"/>
                </a:cubicBezTo>
                <a:lnTo>
                  <a:pt x="2019172" y="0"/>
                </a:lnTo>
                <a:cubicBezTo>
                  <a:pt x="2058038" y="0"/>
                  <a:pt x="2089546" y="31508"/>
                  <a:pt x="2089546" y="70374"/>
                </a:cubicBezTo>
                <a:lnTo>
                  <a:pt x="2089546" y="633365"/>
                </a:lnTo>
                <a:cubicBezTo>
                  <a:pt x="2089546" y="672231"/>
                  <a:pt x="2058038" y="703739"/>
                  <a:pt x="2019172" y="703739"/>
                </a:cubicBezTo>
                <a:lnTo>
                  <a:pt x="70374" y="703739"/>
                </a:lnTo>
                <a:cubicBezTo>
                  <a:pt x="31508" y="703739"/>
                  <a:pt x="0" y="672231"/>
                  <a:pt x="0" y="633365"/>
                </a:cubicBezTo>
                <a:lnTo>
                  <a:pt x="0" y="70374"/>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56172" tIns="47282" rIns="56172" bIns="47282" numCol="1" spcCol="1270" anchor="t" anchorCtr="0">
            <a:noAutofit/>
          </a:bodyPr>
          <a:lstStyle/>
          <a:p>
            <a:pPr lvl="0" algn="l" defTabSz="622300" rtl="0">
              <a:lnSpc>
                <a:spcPct val="90000"/>
              </a:lnSpc>
              <a:spcBef>
                <a:spcPct val="0"/>
              </a:spcBef>
              <a:spcAft>
                <a:spcPct val="35000"/>
              </a:spcAft>
            </a:pPr>
            <a:r>
              <a:rPr lang="en-US" sz="1400" kern="1200" smtClean="0"/>
              <a:t>Level 2</a:t>
            </a:r>
            <a:endParaRPr lang="en-US" sz="1400" kern="1200"/>
          </a:p>
          <a:p>
            <a:pPr marL="57150" lvl="1" indent="-57150" algn="l" defTabSz="488950" rtl="0">
              <a:lnSpc>
                <a:spcPct val="90000"/>
              </a:lnSpc>
              <a:spcBef>
                <a:spcPct val="0"/>
              </a:spcBef>
              <a:spcAft>
                <a:spcPct val="15000"/>
              </a:spcAft>
              <a:buChar char="••"/>
            </a:pPr>
            <a:r>
              <a:rPr lang="en-US" sz="1100" kern="1200" smtClean="0"/>
              <a:t>Some confidence in the asserted identity’s validity</a:t>
            </a:r>
            <a:endParaRPr lang="en-US" sz="1100" kern="1200"/>
          </a:p>
        </p:txBody>
      </p:sp>
      <p:sp>
        <p:nvSpPr>
          <p:cNvPr id="13" name="Freeform 12"/>
          <p:cNvSpPr/>
          <p:nvPr/>
        </p:nvSpPr>
        <p:spPr>
          <a:xfrm>
            <a:off x="6335055" y="4368760"/>
            <a:ext cx="2089546" cy="703739"/>
          </a:xfrm>
          <a:custGeom>
            <a:avLst/>
            <a:gdLst>
              <a:gd name="connsiteX0" fmla="*/ 0 w 2089546"/>
              <a:gd name="connsiteY0" fmla="*/ 70374 h 703739"/>
              <a:gd name="connsiteX1" fmla="*/ 70374 w 2089546"/>
              <a:gd name="connsiteY1" fmla="*/ 0 h 703739"/>
              <a:gd name="connsiteX2" fmla="*/ 2019172 w 2089546"/>
              <a:gd name="connsiteY2" fmla="*/ 0 h 703739"/>
              <a:gd name="connsiteX3" fmla="*/ 2089546 w 2089546"/>
              <a:gd name="connsiteY3" fmla="*/ 70374 h 703739"/>
              <a:gd name="connsiteX4" fmla="*/ 2089546 w 2089546"/>
              <a:gd name="connsiteY4" fmla="*/ 633365 h 703739"/>
              <a:gd name="connsiteX5" fmla="*/ 2019172 w 2089546"/>
              <a:gd name="connsiteY5" fmla="*/ 703739 h 703739"/>
              <a:gd name="connsiteX6" fmla="*/ 70374 w 2089546"/>
              <a:gd name="connsiteY6" fmla="*/ 703739 h 703739"/>
              <a:gd name="connsiteX7" fmla="*/ 0 w 2089546"/>
              <a:gd name="connsiteY7" fmla="*/ 633365 h 703739"/>
              <a:gd name="connsiteX8" fmla="*/ 0 w 2089546"/>
              <a:gd name="connsiteY8" fmla="*/ 70374 h 703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9546" h="703739">
                <a:moveTo>
                  <a:pt x="0" y="70374"/>
                </a:moveTo>
                <a:cubicBezTo>
                  <a:pt x="0" y="31508"/>
                  <a:pt x="31508" y="0"/>
                  <a:pt x="70374" y="0"/>
                </a:cubicBezTo>
                <a:lnTo>
                  <a:pt x="2019172" y="0"/>
                </a:lnTo>
                <a:cubicBezTo>
                  <a:pt x="2058038" y="0"/>
                  <a:pt x="2089546" y="31508"/>
                  <a:pt x="2089546" y="70374"/>
                </a:cubicBezTo>
                <a:lnTo>
                  <a:pt x="2089546" y="633365"/>
                </a:lnTo>
                <a:cubicBezTo>
                  <a:pt x="2089546" y="672231"/>
                  <a:pt x="2058038" y="703739"/>
                  <a:pt x="2019172" y="703739"/>
                </a:cubicBezTo>
                <a:lnTo>
                  <a:pt x="70374" y="703739"/>
                </a:lnTo>
                <a:cubicBezTo>
                  <a:pt x="31508" y="703739"/>
                  <a:pt x="0" y="672231"/>
                  <a:pt x="0" y="633365"/>
                </a:cubicBezTo>
                <a:lnTo>
                  <a:pt x="0" y="70374"/>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56172" tIns="47282" rIns="56172" bIns="47282" numCol="1" spcCol="1270" anchor="t" anchorCtr="0">
            <a:noAutofit/>
          </a:bodyPr>
          <a:lstStyle/>
          <a:p>
            <a:pPr lvl="0" algn="l" defTabSz="622300" rtl="0">
              <a:lnSpc>
                <a:spcPct val="90000"/>
              </a:lnSpc>
              <a:spcBef>
                <a:spcPct val="0"/>
              </a:spcBef>
              <a:spcAft>
                <a:spcPct val="35000"/>
              </a:spcAft>
            </a:pPr>
            <a:r>
              <a:rPr lang="en-US" sz="1400" kern="1200" smtClean="0"/>
              <a:t>Level 3</a:t>
            </a:r>
            <a:endParaRPr lang="en-US" sz="1400" kern="1200"/>
          </a:p>
          <a:p>
            <a:pPr marL="57150" lvl="1" indent="-57150" algn="l" defTabSz="488950" rtl="0">
              <a:lnSpc>
                <a:spcPct val="90000"/>
              </a:lnSpc>
              <a:spcBef>
                <a:spcPct val="0"/>
              </a:spcBef>
              <a:spcAft>
                <a:spcPct val="15000"/>
              </a:spcAft>
              <a:buChar char="••"/>
            </a:pPr>
            <a:r>
              <a:rPr lang="en-US" sz="1100" kern="1200" smtClean="0"/>
              <a:t>High confidence in the asserted identity's validity</a:t>
            </a:r>
            <a:endParaRPr lang="en-US" sz="1100" kern="1200"/>
          </a:p>
        </p:txBody>
      </p:sp>
      <p:sp>
        <p:nvSpPr>
          <p:cNvPr id="14" name="Freeform 13"/>
          <p:cNvSpPr/>
          <p:nvPr/>
        </p:nvSpPr>
        <p:spPr>
          <a:xfrm>
            <a:off x="6335055" y="5180767"/>
            <a:ext cx="2089546" cy="703739"/>
          </a:xfrm>
          <a:custGeom>
            <a:avLst/>
            <a:gdLst>
              <a:gd name="connsiteX0" fmla="*/ 0 w 2089546"/>
              <a:gd name="connsiteY0" fmla="*/ 70374 h 703739"/>
              <a:gd name="connsiteX1" fmla="*/ 70374 w 2089546"/>
              <a:gd name="connsiteY1" fmla="*/ 0 h 703739"/>
              <a:gd name="connsiteX2" fmla="*/ 2019172 w 2089546"/>
              <a:gd name="connsiteY2" fmla="*/ 0 h 703739"/>
              <a:gd name="connsiteX3" fmla="*/ 2089546 w 2089546"/>
              <a:gd name="connsiteY3" fmla="*/ 70374 h 703739"/>
              <a:gd name="connsiteX4" fmla="*/ 2089546 w 2089546"/>
              <a:gd name="connsiteY4" fmla="*/ 633365 h 703739"/>
              <a:gd name="connsiteX5" fmla="*/ 2019172 w 2089546"/>
              <a:gd name="connsiteY5" fmla="*/ 703739 h 703739"/>
              <a:gd name="connsiteX6" fmla="*/ 70374 w 2089546"/>
              <a:gd name="connsiteY6" fmla="*/ 703739 h 703739"/>
              <a:gd name="connsiteX7" fmla="*/ 0 w 2089546"/>
              <a:gd name="connsiteY7" fmla="*/ 633365 h 703739"/>
              <a:gd name="connsiteX8" fmla="*/ 0 w 2089546"/>
              <a:gd name="connsiteY8" fmla="*/ 70374 h 703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9546" h="703739">
                <a:moveTo>
                  <a:pt x="0" y="70374"/>
                </a:moveTo>
                <a:cubicBezTo>
                  <a:pt x="0" y="31508"/>
                  <a:pt x="31508" y="0"/>
                  <a:pt x="70374" y="0"/>
                </a:cubicBezTo>
                <a:lnTo>
                  <a:pt x="2019172" y="0"/>
                </a:lnTo>
                <a:cubicBezTo>
                  <a:pt x="2058038" y="0"/>
                  <a:pt x="2089546" y="31508"/>
                  <a:pt x="2089546" y="70374"/>
                </a:cubicBezTo>
                <a:lnTo>
                  <a:pt x="2089546" y="633365"/>
                </a:lnTo>
                <a:cubicBezTo>
                  <a:pt x="2089546" y="672231"/>
                  <a:pt x="2058038" y="703739"/>
                  <a:pt x="2019172" y="703739"/>
                </a:cubicBezTo>
                <a:lnTo>
                  <a:pt x="70374" y="703739"/>
                </a:lnTo>
                <a:cubicBezTo>
                  <a:pt x="31508" y="703739"/>
                  <a:pt x="0" y="672231"/>
                  <a:pt x="0" y="633365"/>
                </a:cubicBezTo>
                <a:lnTo>
                  <a:pt x="0" y="70374"/>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56172" tIns="47282" rIns="56172" bIns="47282" numCol="1" spcCol="1270" anchor="t" anchorCtr="0">
            <a:noAutofit/>
          </a:bodyPr>
          <a:lstStyle/>
          <a:p>
            <a:pPr lvl="0" algn="l" defTabSz="622300" rtl="0">
              <a:lnSpc>
                <a:spcPct val="90000"/>
              </a:lnSpc>
              <a:spcBef>
                <a:spcPct val="0"/>
              </a:spcBef>
              <a:spcAft>
                <a:spcPct val="35000"/>
              </a:spcAft>
            </a:pPr>
            <a:r>
              <a:rPr lang="en-US" sz="1400" kern="1200" smtClean="0"/>
              <a:t>Level 4</a:t>
            </a:r>
            <a:endParaRPr lang="en-US" sz="1400" kern="1200"/>
          </a:p>
          <a:p>
            <a:pPr marL="57150" lvl="1" indent="-57150" algn="l" defTabSz="488950" rtl="0">
              <a:lnSpc>
                <a:spcPct val="90000"/>
              </a:lnSpc>
              <a:spcBef>
                <a:spcPct val="0"/>
              </a:spcBef>
              <a:spcAft>
                <a:spcPct val="15000"/>
              </a:spcAft>
              <a:buChar char="••"/>
            </a:pPr>
            <a:r>
              <a:rPr lang="en-US" sz="1100" kern="1200" smtClean="0"/>
              <a:t>Very high confidence in the asserted identity’s validity</a:t>
            </a:r>
            <a:endParaRPr lang="en-US" sz="1100" kern="1200"/>
          </a:p>
        </p:txBody>
      </p:sp>
    </p:spTree>
    <p:extLst>
      <p:ext uri="{BB962C8B-B14F-4D97-AF65-F5344CB8AC3E}">
        <p14:creationId xmlns:p14="http://schemas.microsoft.com/office/powerpoint/2010/main" val="127614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randombar(horizontal)">
                                      <p:cBhvr>
                                        <p:cTn id="18" dur="500"/>
                                        <p:tgtEl>
                                          <p:spTgt spid="10"/>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randombar(horizontal)">
                                      <p:cBhvr>
                                        <p:cTn id="21" dur="500"/>
                                        <p:tgtEl>
                                          <p:spTgt spid="11"/>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randombar(horizontal)">
                                      <p:cBhvr>
                                        <p:cTn id="24" dur="500"/>
                                        <p:tgtEl>
                                          <p:spTgt spid="12"/>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randombar(horizontal)">
                                      <p:cBhvr>
                                        <p:cTn id="27" dur="500"/>
                                        <p:tgtEl>
                                          <p:spTgt spid="13"/>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randombar(horizontal)">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Potential Impact</a:t>
            </a:r>
            <a:endParaRPr lang="en-US" dirty="0"/>
          </a:p>
        </p:txBody>
      </p:sp>
      <p:sp>
        <p:nvSpPr>
          <p:cNvPr id="3" name="Content Placeholder 2"/>
          <p:cNvSpPr>
            <a:spLocks noGrp="1"/>
          </p:cNvSpPr>
          <p:nvPr>
            <p:ph idx="1"/>
          </p:nvPr>
        </p:nvSpPr>
        <p:spPr/>
        <p:txBody>
          <a:bodyPr/>
          <a:lstStyle/>
          <a:p>
            <a:r>
              <a:rPr lang="en-US" sz="2800" dirty="0" smtClean="0"/>
              <a:t>FIPS 199 defines three levels of potential impact on organizations or individuals should there be a breach of security:</a:t>
            </a:r>
          </a:p>
          <a:p>
            <a:pPr lvl="1"/>
            <a:r>
              <a:rPr lang="en-US" sz="2400" dirty="0" smtClean="0"/>
              <a:t>Low</a:t>
            </a:r>
          </a:p>
          <a:p>
            <a:pPr lvl="2"/>
            <a:r>
              <a:rPr lang="en-US" sz="2000" dirty="0" smtClean="0"/>
              <a:t>An authentication error could be expected to have a limited adverse effect on organizational operations, organizational assets, or individuals</a:t>
            </a:r>
          </a:p>
          <a:p>
            <a:pPr lvl="1"/>
            <a:r>
              <a:rPr lang="en-US" sz="2400" dirty="0" smtClean="0"/>
              <a:t>Moderate</a:t>
            </a:r>
          </a:p>
          <a:p>
            <a:pPr lvl="2"/>
            <a:r>
              <a:rPr lang="en-US" sz="2000" dirty="0" smtClean="0"/>
              <a:t>An authentication error could be expected to have a serious adverse effect</a:t>
            </a:r>
          </a:p>
          <a:p>
            <a:pPr lvl="1"/>
            <a:r>
              <a:rPr lang="en-US" sz="2400" dirty="0" smtClean="0"/>
              <a:t>High </a:t>
            </a:r>
          </a:p>
          <a:p>
            <a:pPr lvl="2"/>
            <a:r>
              <a:rPr lang="en-US" sz="2000" dirty="0" smtClean="0"/>
              <a:t>An authentication error could be expected to have a severe or catastrophic adverse effect</a:t>
            </a:r>
            <a:endParaRPr lang="en-US" sz="2000" dirty="0"/>
          </a:p>
        </p:txBody>
      </p:sp>
    </p:spTree>
    <p:extLst>
      <p:ext uri="{BB962C8B-B14F-4D97-AF65-F5344CB8AC3E}">
        <p14:creationId xmlns:p14="http://schemas.microsoft.com/office/powerpoint/2010/main" val="3410779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7" dur="500"/>
                                        <p:tgtEl>
                                          <p:spTgt spid="3">
                                            <p:txEl>
                                              <p:pRg st="2" end="2"/>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0" dur="500"/>
                                        <p:tgtEl>
                                          <p:spTgt spid="3">
                                            <p:txEl>
                                              <p:pRg st="4" end="4"/>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randombar(horizontal)">
                                      <p:cBhvr>
                                        <p:cTn id="1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srcRect r="39321" b="11326"/>
          <a:stretch/>
        </p:blipFill>
        <p:spPr>
          <a:xfrm>
            <a:off x="179513" y="2204864"/>
            <a:ext cx="5400600" cy="2125458"/>
          </a:xfrm>
          <a:prstGeom prst="rect">
            <a:avLst/>
          </a:prstGeom>
        </p:spPr>
      </p:pic>
      <p:pic>
        <p:nvPicPr>
          <p:cNvPr id="14" name="Picture 13"/>
          <p:cNvPicPr>
            <a:picLocks noChangeAspect="1"/>
          </p:cNvPicPr>
          <p:nvPr/>
        </p:nvPicPr>
        <p:blipFill rotWithShape="1">
          <a:blip r:embed="rId4"/>
          <a:srcRect l="-239" t="-8446" r="59806" b="7012"/>
          <a:stretch/>
        </p:blipFill>
        <p:spPr>
          <a:xfrm>
            <a:off x="5562399" y="1899441"/>
            <a:ext cx="3653594" cy="2736304"/>
          </a:xfrm>
          <a:prstGeom prst="rect">
            <a:avLst/>
          </a:prstGeom>
        </p:spPr>
      </p:pic>
      <p:sp>
        <p:nvSpPr>
          <p:cNvPr id="2" name="Title 1"/>
          <p:cNvSpPr>
            <a:spLocks noGrp="1"/>
          </p:cNvSpPr>
          <p:nvPr>
            <p:ph type="title"/>
          </p:nvPr>
        </p:nvSpPr>
        <p:spPr/>
        <p:txBody>
          <a:bodyPr/>
          <a:lstStyle/>
          <a:p>
            <a:r>
              <a:rPr lang="en-US" sz="3600" dirty="0"/>
              <a:t>Maximum Potential </a:t>
            </a:r>
            <a:r>
              <a:rPr lang="en-US" sz="3600" dirty="0" smtClean="0"/>
              <a:t>Impacts</a:t>
            </a:r>
            <a:endParaRPr lang="en-US" sz="3600" dirty="0"/>
          </a:p>
        </p:txBody>
      </p:sp>
    </p:spTree>
    <p:extLst>
      <p:ext uri="{BB962C8B-B14F-4D97-AF65-F5344CB8AC3E}">
        <p14:creationId xmlns:p14="http://schemas.microsoft.com/office/powerpoint/2010/main" val="34647068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UN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UNR</Template>
  <TotalTime>12265</TotalTime>
  <Words>17996</Words>
  <Application>Microsoft Office PowerPoint</Application>
  <PresentationFormat>On-screen Show (4:3)</PresentationFormat>
  <Paragraphs>1739</Paragraphs>
  <Slides>54</Slides>
  <Notes>54</Notes>
  <HiddenSlides>1</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54</vt:i4>
      </vt:variant>
    </vt:vector>
  </HeadingPairs>
  <TitlesOfParts>
    <vt:vector size="63" baseType="lpstr">
      <vt:lpstr>ＭＳ Ｐゴシック</vt:lpstr>
      <vt:lpstr>Arial</vt:lpstr>
      <vt:lpstr>Calibri</vt:lpstr>
      <vt:lpstr>Corbel</vt:lpstr>
      <vt:lpstr>Times</vt:lpstr>
      <vt:lpstr>Times New Roman</vt:lpstr>
      <vt:lpstr>Wingdings</vt:lpstr>
      <vt:lpstr>UNR</vt:lpstr>
      <vt:lpstr>Document</vt:lpstr>
      <vt:lpstr>Lecture 5 User Authentication</vt:lpstr>
      <vt:lpstr>RFC 2828: user authentication </vt:lpstr>
      <vt:lpstr>Authentication Process</vt:lpstr>
      <vt:lpstr>User Authentication </vt:lpstr>
      <vt:lpstr>PowerPoint Presentation</vt:lpstr>
      <vt:lpstr>Risk Assessment for User Authentication</vt:lpstr>
      <vt:lpstr>Assurance Level</vt:lpstr>
      <vt:lpstr>Potential Impact</vt:lpstr>
      <vt:lpstr>Maximum Potential Impacts</vt:lpstr>
      <vt:lpstr>Password Authentication</vt:lpstr>
      <vt:lpstr>Password Vulnerabilities</vt:lpstr>
      <vt:lpstr>Countermeasures</vt:lpstr>
      <vt:lpstr>Use of Hashed Passwords</vt:lpstr>
      <vt:lpstr>UNIX Implementation</vt:lpstr>
      <vt:lpstr>Improved Implementations</vt:lpstr>
      <vt:lpstr>Password Cracking</vt:lpstr>
      <vt:lpstr>Password Cracking</vt:lpstr>
      <vt:lpstr>Observed Password Lengths</vt:lpstr>
      <vt:lpstr>Passwords Cracked from a Sample Set of 13,797 Accounts  Compiled 3M dictionary words and their variations.  The more words that need to be tested for a match, the lower the cost/benefit ratio.</vt:lpstr>
      <vt:lpstr>Modern Approaches</vt:lpstr>
      <vt:lpstr>PowerPoint Presentation</vt:lpstr>
      <vt:lpstr>Password File Access Control</vt:lpstr>
      <vt:lpstr>Password Selection Techniques</vt:lpstr>
      <vt:lpstr>Proactive Password Checking</vt:lpstr>
      <vt:lpstr>PowerPoint Presentation</vt:lpstr>
      <vt:lpstr>Types of Cards Used as Tokens </vt:lpstr>
      <vt:lpstr>Memory Cards</vt:lpstr>
      <vt:lpstr>Smart Tokens</vt:lpstr>
      <vt:lpstr>Smart Cards</vt:lpstr>
      <vt:lpstr>Smart Card Dimensions</vt:lpstr>
      <vt:lpstr>PowerPoint Presentation</vt:lpstr>
      <vt:lpstr>Electronic Identity Cards (eID)</vt:lpstr>
      <vt:lpstr> Electronic Functions  and Data  for  eID Cards </vt:lpstr>
      <vt:lpstr>PowerPoint Presentation</vt:lpstr>
      <vt:lpstr>Password Authenticated Connection Establishment (PACE)</vt:lpstr>
      <vt:lpstr>Biometric Authentication</vt:lpstr>
      <vt:lpstr>Cost Versus Accuracy</vt:lpstr>
      <vt:lpstr>Operation of a Biometric System</vt:lpstr>
      <vt:lpstr>Biometric Accuracy</vt:lpstr>
      <vt:lpstr>PowerPoint Presentation</vt:lpstr>
      <vt:lpstr>Biometric Measurement Operating</vt:lpstr>
      <vt:lpstr>Actual Biometric Measurement</vt:lpstr>
      <vt:lpstr>Remote User Authentication</vt:lpstr>
      <vt:lpstr>PowerPoint Presentation</vt:lpstr>
      <vt:lpstr>Password Protocol</vt:lpstr>
      <vt:lpstr>Token Protocol</vt:lpstr>
      <vt:lpstr>Static Biometric Protocol</vt:lpstr>
      <vt:lpstr>Dynamic Biometric Protocol</vt:lpstr>
      <vt:lpstr>PowerPoint Presentation</vt:lpstr>
      <vt:lpstr> Potential Attacks, Susceptible Authenticators,  and Typical Defenses    </vt:lpstr>
      <vt:lpstr>PowerPoint Presentation</vt:lpstr>
      <vt:lpstr>Case Study:  ATM Security Problems</vt:lpstr>
      <vt:lpstr>Summary</vt:lpstr>
      <vt:lpstr>Summary</vt:lpstr>
    </vt:vector>
  </TitlesOfParts>
  <Company>Computer Science, UNSW@ADFA</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2 Lecture Overheads</dc:subject>
  <dc:creator>Dr Lawrie Brown;Mehmet Gunes</dc:creator>
  <cp:lastModifiedBy>Mehmet H Gunes</cp:lastModifiedBy>
  <cp:revision>178</cp:revision>
  <cp:lastPrinted>2012-01-30T18:50:53Z</cp:lastPrinted>
  <dcterms:created xsi:type="dcterms:W3CDTF">2011-10-15T19:00:50Z</dcterms:created>
  <dcterms:modified xsi:type="dcterms:W3CDTF">2014-09-11T19:55:15Z</dcterms:modified>
</cp:coreProperties>
</file>